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307" r:id="rId4"/>
    <p:sldId id="313" r:id="rId5"/>
    <p:sldId id="306" r:id="rId6"/>
    <p:sldId id="291" r:id="rId7"/>
    <p:sldId id="302" r:id="rId8"/>
    <p:sldId id="300" r:id="rId9"/>
    <p:sldId id="296" r:id="rId10"/>
    <p:sldId id="298" r:id="rId11"/>
    <p:sldId id="299" r:id="rId12"/>
    <p:sldId id="303" r:id="rId13"/>
    <p:sldId id="315" r:id="rId14"/>
    <p:sldId id="267" r:id="rId15"/>
  </p:sldIdLst>
  <p:sldSz cx="9144000" cy="5143500" type="screen16x9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89626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77925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16887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558503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1948129" algn="l" defTabSz="779252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337755" algn="l" defTabSz="779252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727381" algn="l" defTabSz="779252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117007" algn="l" defTabSz="779252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nnister Amy" initials="BA" lastIdx="6" clrIdx="0"/>
  <p:cmAuthor id="1" name="Robinson, Kristy" initials="RK" lastIdx="16" clrIdx="1"/>
  <p:cmAuthor id="2" name="Davidson, Barbara" initials="DB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766"/>
    <a:srgbClr val="C7D5EF"/>
    <a:srgbClr val="8DAADF"/>
    <a:srgbClr val="C4D3EE"/>
    <a:srgbClr val="000000"/>
    <a:srgbClr val="5F6062"/>
    <a:srgbClr val="4F7033"/>
    <a:srgbClr val="78496A"/>
    <a:srgbClr val="8DA381"/>
    <a:srgbClr val="A9C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85714" autoAdjust="0"/>
  </p:normalViewPr>
  <p:slideViewPr>
    <p:cSldViewPr>
      <p:cViewPr>
        <p:scale>
          <a:sx n="60" d="100"/>
          <a:sy n="60" d="100"/>
        </p:scale>
        <p:origin x="-1236" y="-10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9D6A5-8741-46BF-B734-14314FB097DE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BC5781F-B386-4C86-A1A2-4A0D574A6746}">
      <dgm:prSet phldrT="[Text]"/>
      <dgm:spPr/>
      <dgm:t>
        <a:bodyPr/>
        <a:lstStyle/>
        <a:p>
          <a:r>
            <a:rPr lang="en-GB" i="1" dirty="0" smtClean="0"/>
            <a:t>Agenda Consultation 2011</a:t>
          </a:r>
          <a:endParaRPr lang="en-GB" i="1" dirty="0"/>
        </a:p>
      </dgm:t>
    </dgm:pt>
    <dgm:pt modelId="{E220AEC7-1A7B-4B2B-853E-C8630EC3F142}" type="parTrans" cxnId="{B3FCB669-AF60-455A-AEEF-27F4DB0FEF79}">
      <dgm:prSet/>
      <dgm:spPr/>
      <dgm:t>
        <a:bodyPr/>
        <a:lstStyle/>
        <a:p>
          <a:endParaRPr lang="en-GB"/>
        </a:p>
      </dgm:t>
    </dgm:pt>
    <dgm:pt modelId="{0C406ECE-E0DB-4434-85BD-0630F1BBB4D7}" type="sibTrans" cxnId="{B3FCB669-AF60-455A-AEEF-27F4DB0FEF79}">
      <dgm:prSet/>
      <dgm:spPr/>
      <dgm:t>
        <a:bodyPr/>
        <a:lstStyle/>
        <a:p>
          <a:endParaRPr lang="en-GB" dirty="0"/>
        </a:p>
      </dgm:t>
    </dgm:pt>
    <dgm:pt modelId="{518BBFA7-2825-4F08-84A8-D7541A418ACC}">
      <dgm:prSet phldrT="[Text]"/>
      <dgm:spPr/>
      <dgm:t>
        <a:bodyPr/>
        <a:lstStyle/>
        <a:p>
          <a:r>
            <a:rPr lang="en-GB" dirty="0" smtClean="0"/>
            <a:t>Discussion Forum</a:t>
          </a:r>
          <a:endParaRPr lang="en-GB" dirty="0"/>
        </a:p>
      </dgm:t>
    </dgm:pt>
    <dgm:pt modelId="{FC46257E-42AD-4B06-B843-16DAD0687EE7}" type="parTrans" cxnId="{FC311088-25C0-4063-A56B-F9E3D59029CB}">
      <dgm:prSet/>
      <dgm:spPr/>
      <dgm:t>
        <a:bodyPr/>
        <a:lstStyle/>
        <a:p>
          <a:endParaRPr lang="en-GB"/>
        </a:p>
      </dgm:t>
    </dgm:pt>
    <dgm:pt modelId="{B2A314D8-73B1-41AD-A4F4-E7E1ECCBD31A}" type="sibTrans" cxnId="{FC311088-25C0-4063-A56B-F9E3D59029CB}">
      <dgm:prSet/>
      <dgm:spPr/>
      <dgm:t>
        <a:bodyPr/>
        <a:lstStyle/>
        <a:p>
          <a:endParaRPr lang="en-GB" dirty="0"/>
        </a:p>
      </dgm:t>
    </dgm:pt>
    <dgm:pt modelId="{00303E23-D3B2-4E48-B51B-00516D5262F7}">
      <dgm:prSet phldrT="[Text]"/>
      <dgm:spPr/>
      <dgm:t>
        <a:bodyPr/>
        <a:lstStyle/>
        <a:p>
          <a:r>
            <a:rPr lang="en-GB" dirty="0" smtClean="0"/>
            <a:t>Feedback Statement</a:t>
          </a:r>
          <a:endParaRPr lang="en-GB" dirty="0"/>
        </a:p>
      </dgm:t>
    </dgm:pt>
    <dgm:pt modelId="{B5CD3B3E-5DDF-4A25-B8D3-7E194214C2AD}" type="parTrans" cxnId="{D2FD7A59-F3A9-499B-B09E-AAACBA38C849}">
      <dgm:prSet/>
      <dgm:spPr/>
      <dgm:t>
        <a:bodyPr/>
        <a:lstStyle/>
        <a:p>
          <a:endParaRPr lang="en-GB"/>
        </a:p>
      </dgm:t>
    </dgm:pt>
    <dgm:pt modelId="{88B66E4A-68E9-4FC9-837A-20A234DF80CB}" type="sibTrans" cxnId="{D2FD7A59-F3A9-499B-B09E-AAACBA38C849}">
      <dgm:prSet/>
      <dgm:spPr/>
      <dgm:t>
        <a:bodyPr/>
        <a:lstStyle/>
        <a:p>
          <a:endParaRPr lang="en-GB"/>
        </a:p>
      </dgm:t>
    </dgm:pt>
    <dgm:pt modelId="{FEC7ED52-DF51-4DAF-8CC4-7021A22D7FD1}">
      <dgm:prSet/>
      <dgm:spPr/>
      <dgm:t>
        <a:bodyPr/>
        <a:lstStyle/>
        <a:p>
          <a:r>
            <a:rPr lang="en-GB" dirty="0" smtClean="0"/>
            <a:t>“A disclosure framework is needed to ensure that information disclosed is more relevant to investors and to reduce the burden on preparers”</a:t>
          </a:r>
          <a:endParaRPr lang="en-GB" dirty="0"/>
        </a:p>
      </dgm:t>
    </dgm:pt>
    <dgm:pt modelId="{D29ADD9D-A8C1-453C-8AF7-3E8B80B7AA51}" type="parTrans" cxnId="{322320E3-2CF0-41BB-BBF3-F1FAE754DDB3}">
      <dgm:prSet/>
      <dgm:spPr/>
      <dgm:t>
        <a:bodyPr/>
        <a:lstStyle/>
        <a:p>
          <a:endParaRPr lang="en-GB"/>
        </a:p>
      </dgm:t>
    </dgm:pt>
    <dgm:pt modelId="{B92F7467-0519-4416-B138-579C4FBA2046}" type="sibTrans" cxnId="{322320E3-2CF0-41BB-BBF3-F1FAE754DDB3}">
      <dgm:prSet/>
      <dgm:spPr/>
      <dgm:t>
        <a:bodyPr/>
        <a:lstStyle/>
        <a:p>
          <a:endParaRPr lang="en-GB"/>
        </a:p>
      </dgm:t>
    </dgm:pt>
    <dgm:pt modelId="{B27D9DC7-E405-4CE2-B23F-1117E146FDD2}">
      <dgm:prSet/>
      <dgm:spPr/>
      <dgm:t>
        <a:bodyPr/>
        <a:lstStyle/>
        <a:p>
          <a:r>
            <a:rPr lang="en-GB" dirty="0" smtClean="0"/>
            <a:t>Obtain views from those in the financial reporting process</a:t>
          </a:r>
          <a:endParaRPr lang="en-GB" dirty="0"/>
        </a:p>
      </dgm:t>
    </dgm:pt>
    <dgm:pt modelId="{4967B558-5A39-4120-9E0A-FE2C1003389D}" type="parTrans" cxnId="{C4DFE861-34D0-4A7B-B89D-7CDED1E00878}">
      <dgm:prSet/>
      <dgm:spPr/>
      <dgm:t>
        <a:bodyPr/>
        <a:lstStyle/>
        <a:p>
          <a:endParaRPr lang="en-GB"/>
        </a:p>
      </dgm:t>
    </dgm:pt>
    <dgm:pt modelId="{5096B739-8CB9-47C0-A58E-460BFFC8F775}" type="sibTrans" cxnId="{C4DFE861-34D0-4A7B-B89D-7CDED1E00878}">
      <dgm:prSet/>
      <dgm:spPr/>
      <dgm:t>
        <a:bodyPr/>
        <a:lstStyle/>
        <a:p>
          <a:endParaRPr lang="en-GB"/>
        </a:p>
      </dgm:t>
    </dgm:pt>
    <dgm:pt modelId="{475EC733-B196-425B-B475-93CBAE248E8D}">
      <dgm:prSet/>
      <dgm:spPr/>
      <dgm:t>
        <a:bodyPr/>
        <a:lstStyle/>
        <a:p>
          <a:r>
            <a:rPr lang="en-GB" dirty="0" smtClean="0"/>
            <a:t>Summarises what we have heard </a:t>
          </a:r>
          <a:endParaRPr lang="en-GB" dirty="0"/>
        </a:p>
      </dgm:t>
    </dgm:pt>
    <dgm:pt modelId="{7E04F5F0-EF83-4B8C-AF66-D97FDD5F50EA}" type="parTrans" cxnId="{0ABFE4B4-4899-46A1-82BA-F246B1254B1B}">
      <dgm:prSet/>
      <dgm:spPr/>
      <dgm:t>
        <a:bodyPr/>
        <a:lstStyle/>
        <a:p>
          <a:endParaRPr lang="en-GB"/>
        </a:p>
      </dgm:t>
    </dgm:pt>
    <dgm:pt modelId="{A574A97F-72A5-4C58-9F06-12D5C3215651}" type="sibTrans" cxnId="{0ABFE4B4-4899-46A1-82BA-F246B1254B1B}">
      <dgm:prSet/>
      <dgm:spPr/>
      <dgm:t>
        <a:bodyPr/>
        <a:lstStyle/>
        <a:p>
          <a:endParaRPr lang="en-GB"/>
        </a:p>
      </dgm:t>
    </dgm:pt>
    <dgm:pt modelId="{0EE4B391-CF4F-4F28-B965-0EC2C02A3EB0}">
      <dgm:prSet/>
      <dgm:spPr/>
      <dgm:t>
        <a:bodyPr/>
        <a:lstStyle/>
        <a:p>
          <a:r>
            <a:rPr lang="en-GB" dirty="0" smtClean="0"/>
            <a:t>Highlights potential next steps for the IASB</a:t>
          </a:r>
          <a:endParaRPr lang="en-GB" dirty="0"/>
        </a:p>
      </dgm:t>
    </dgm:pt>
    <dgm:pt modelId="{FFF30E6A-06FF-424A-97B4-C4DF36B2A2CB}" type="parTrans" cxnId="{A4EDE1FC-8176-4C65-8F91-737567FF07DF}">
      <dgm:prSet/>
      <dgm:spPr/>
      <dgm:t>
        <a:bodyPr/>
        <a:lstStyle/>
        <a:p>
          <a:endParaRPr lang="en-GB"/>
        </a:p>
      </dgm:t>
    </dgm:pt>
    <dgm:pt modelId="{1F1D0B01-AC40-4DDF-BE95-317065FCC768}" type="sibTrans" cxnId="{A4EDE1FC-8176-4C65-8F91-737567FF07DF}">
      <dgm:prSet/>
      <dgm:spPr/>
      <dgm:t>
        <a:bodyPr/>
        <a:lstStyle/>
        <a:p>
          <a:endParaRPr lang="en-GB"/>
        </a:p>
      </dgm:t>
    </dgm:pt>
    <dgm:pt modelId="{25DC443A-A0F9-4F72-B979-7420D72BD805}">
      <dgm:prSet/>
      <dgm:spPr/>
      <dgm:t>
        <a:bodyPr/>
        <a:lstStyle/>
        <a:p>
          <a:r>
            <a:rPr lang="en-GB" dirty="0" smtClean="0"/>
            <a:t>Survey also undertaken</a:t>
          </a:r>
          <a:endParaRPr lang="en-GB" dirty="0"/>
        </a:p>
      </dgm:t>
    </dgm:pt>
    <dgm:pt modelId="{FEE11F50-A235-4290-9ACD-F5BF5293829A}" type="parTrans" cxnId="{F60B6E03-BBD0-41C8-B1D2-E7C19538EBD3}">
      <dgm:prSet/>
      <dgm:spPr/>
      <dgm:t>
        <a:bodyPr/>
        <a:lstStyle/>
        <a:p>
          <a:endParaRPr lang="en-GB"/>
        </a:p>
      </dgm:t>
    </dgm:pt>
    <dgm:pt modelId="{5CD4CB68-F6BD-4D48-A09A-F5052D58CB6F}" type="sibTrans" cxnId="{F60B6E03-BBD0-41C8-B1D2-E7C19538EBD3}">
      <dgm:prSet/>
      <dgm:spPr/>
      <dgm:t>
        <a:bodyPr/>
        <a:lstStyle/>
        <a:p>
          <a:endParaRPr lang="en-GB"/>
        </a:p>
      </dgm:t>
    </dgm:pt>
    <dgm:pt modelId="{9303869D-1198-46F7-8C6D-D6AC43E0BD64}" type="pres">
      <dgm:prSet presAssocID="{7179D6A5-8741-46BF-B734-14314FB097D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4EBC34-DCE3-4183-A1F4-CB61C63DFB60}" type="pres">
      <dgm:prSet presAssocID="{7179D6A5-8741-46BF-B734-14314FB097DE}" presName="dummyMaxCanvas" presStyleCnt="0">
        <dgm:presLayoutVars/>
      </dgm:prSet>
      <dgm:spPr/>
    </dgm:pt>
    <dgm:pt modelId="{61E37F98-1EB2-4AB5-A3B6-D7BC6A497492}" type="pres">
      <dgm:prSet presAssocID="{7179D6A5-8741-46BF-B734-14314FB097D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62BC57-D698-481A-B8A4-7B0338AED704}" type="pres">
      <dgm:prSet presAssocID="{7179D6A5-8741-46BF-B734-14314FB097D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DCE895-C831-41A3-8620-21FB352356E8}" type="pres">
      <dgm:prSet presAssocID="{7179D6A5-8741-46BF-B734-14314FB097D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0C9DE3-6225-43CC-AEFF-9ADE1A474491}" type="pres">
      <dgm:prSet presAssocID="{7179D6A5-8741-46BF-B734-14314FB097D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676F9C-800B-4E03-B664-77D7CD70BD5C}" type="pres">
      <dgm:prSet presAssocID="{7179D6A5-8741-46BF-B734-14314FB097D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8E1E61-2E85-4473-BB43-CDBDCA85FE0B}" type="pres">
      <dgm:prSet presAssocID="{7179D6A5-8741-46BF-B734-14314FB097D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DB40A7-B0C8-4CF5-B4C3-351C419B304D}" type="pres">
      <dgm:prSet presAssocID="{7179D6A5-8741-46BF-B734-14314FB097D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D7BD5F-6B24-4179-8EC4-5C3F037A1D2E}" type="pres">
      <dgm:prSet presAssocID="{7179D6A5-8741-46BF-B734-14314FB097D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E0E92B-45BB-413C-9076-93A3802AA7D6}" type="presOf" srcId="{518BBFA7-2825-4F08-84A8-D7541A418ACC}" destId="{7362BC57-D698-481A-B8A4-7B0338AED704}" srcOrd="0" destOrd="0" presId="urn:microsoft.com/office/officeart/2005/8/layout/vProcess5"/>
    <dgm:cxn modelId="{0E4F5230-B44C-490A-9D54-A09FE5F5A5C4}" type="presOf" srcId="{FEC7ED52-DF51-4DAF-8CC4-7021A22D7FD1}" destId="{398E1E61-2E85-4473-BB43-CDBDCA85FE0B}" srcOrd="1" destOrd="1" presId="urn:microsoft.com/office/officeart/2005/8/layout/vProcess5"/>
    <dgm:cxn modelId="{B3F3F991-5988-414B-8E1A-EF912DC9FE8C}" type="presOf" srcId="{0EE4B391-CF4F-4F28-B965-0EC2C02A3EB0}" destId="{2EDCE895-C831-41A3-8620-21FB352356E8}" srcOrd="0" destOrd="2" presId="urn:microsoft.com/office/officeart/2005/8/layout/vProcess5"/>
    <dgm:cxn modelId="{FC311088-25C0-4063-A56B-F9E3D59029CB}" srcId="{7179D6A5-8741-46BF-B734-14314FB097DE}" destId="{518BBFA7-2825-4F08-84A8-D7541A418ACC}" srcOrd="1" destOrd="0" parTransId="{FC46257E-42AD-4B06-B843-16DAD0687EE7}" sibTransId="{B2A314D8-73B1-41AD-A4F4-E7E1ECCBD31A}"/>
    <dgm:cxn modelId="{7528BC7C-4ED9-45AA-89EB-13B1ADF7BEAF}" type="presOf" srcId="{0C406ECE-E0DB-4434-85BD-0630F1BBB4D7}" destId="{300C9DE3-6225-43CC-AEFF-9ADE1A474491}" srcOrd="0" destOrd="0" presId="urn:microsoft.com/office/officeart/2005/8/layout/vProcess5"/>
    <dgm:cxn modelId="{B3FCB669-AF60-455A-AEEF-27F4DB0FEF79}" srcId="{7179D6A5-8741-46BF-B734-14314FB097DE}" destId="{9BC5781F-B386-4C86-A1A2-4A0D574A6746}" srcOrd="0" destOrd="0" parTransId="{E220AEC7-1A7B-4B2B-853E-C8630EC3F142}" sibTransId="{0C406ECE-E0DB-4434-85BD-0630F1BBB4D7}"/>
    <dgm:cxn modelId="{5F584B32-D01A-4F96-9185-6261D7452F6B}" type="presOf" srcId="{25DC443A-A0F9-4F72-B979-7420D72BD805}" destId="{B6DB40A7-B0C8-4CF5-B4C3-351C419B304D}" srcOrd="1" destOrd="2" presId="urn:microsoft.com/office/officeart/2005/8/layout/vProcess5"/>
    <dgm:cxn modelId="{F60B6E03-BBD0-41C8-B1D2-E7C19538EBD3}" srcId="{518BBFA7-2825-4F08-84A8-D7541A418ACC}" destId="{25DC443A-A0F9-4F72-B979-7420D72BD805}" srcOrd="1" destOrd="0" parTransId="{FEE11F50-A235-4290-9ACD-F5BF5293829A}" sibTransId="{5CD4CB68-F6BD-4D48-A09A-F5052D58CB6F}"/>
    <dgm:cxn modelId="{E9F5F863-F5C3-474F-A29B-663107F2CCF4}" type="presOf" srcId="{25DC443A-A0F9-4F72-B979-7420D72BD805}" destId="{7362BC57-D698-481A-B8A4-7B0338AED704}" srcOrd="0" destOrd="2" presId="urn:microsoft.com/office/officeart/2005/8/layout/vProcess5"/>
    <dgm:cxn modelId="{D160E376-ACCD-402D-A48B-1F4CDC3F620E}" type="presOf" srcId="{475EC733-B196-425B-B475-93CBAE248E8D}" destId="{2EDCE895-C831-41A3-8620-21FB352356E8}" srcOrd="0" destOrd="1" presId="urn:microsoft.com/office/officeart/2005/8/layout/vProcess5"/>
    <dgm:cxn modelId="{591B8F29-7AA1-4297-B6C7-7DF4C43A8A28}" type="presOf" srcId="{0EE4B391-CF4F-4F28-B965-0EC2C02A3EB0}" destId="{62D7BD5F-6B24-4179-8EC4-5C3F037A1D2E}" srcOrd="1" destOrd="2" presId="urn:microsoft.com/office/officeart/2005/8/layout/vProcess5"/>
    <dgm:cxn modelId="{7CAAFC38-9E7F-4190-B203-703703921FA7}" type="presOf" srcId="{9BC5781F-B386-4C86-A1A2-4A0D574A6746}" destId="{61E37F98-1EB2-4AB5-A3B6-D7BC6A497492}" srcOrd="0" destOrd="0" presId="urn:microsoft.com/office/officeart/2005/8/layout/vProcess5"/>
    <dgm:cxn modelId="{905E3FE6-0010-40D2-AF5A-FD72F2D4DE90}" type="presOf" srcId="{475EC733-B196-425B-B475-93CBAE248E8D}" destId="{62D7BD5F-6B24-4179-8EC4-5C3F037A1D2E}" srcOrd="1" destOrd="1" presId="urn:microsoft.com/office/officeart/2005/8/layout/vProcess5"/>
    <dgm:cxn modelId="{BD0EC467-1655-42E9-957B-50B08BC626F5}" type="presOf" srcId="{B27D9DC7-E405-4CE2-B23F-1117E146FDD2}" destId="{7362BC57-D698-481A-B8A4-7B0338AED704}" srcOrd="0" destOrd="1" presId="urn:microsoft.com/office/officeart/2005/8/layout/vProcess5"/>
    <dgm:cxn modelId="{DFE91967-DDE0-4559-A7D9-6A680A6F9057}" type="presOf" srcId="{00303E23-D3B2-4E48-B51B-00516D5262F7}" destId="{62D7BD5F-6B24-4179-8EC4-5C3F037A1D2E}" srcOrd="1" destOrd="0" presId="urn:microsoft.com/office/officeart/2005/8/layout/vProcess5"/>
    <dgm:cxn modelId="{016AB6B7-E4A3-4500-895D-843462985E39}" type="presOf" srcId="{B2A314D8-73B1-41AD-A4F4-E7E1ECCBD31A}" destId="{D9676F9C-800B-4E03-B664-77D7CD70BD5C}" srcOrd="0" destOrd="0" presId="urn:microsoft.com/office/officeart/2005/8/layout/vProcess5"/>
    <dgm:cxn modelId="{0ABFE4B4-4899-46A1-82BA-F246B1254B1B}" srcId="{00303E23-D3B2-4E48-B51B-00516D5262F7}" destId="{475EC733-B196-425B-B475-93CBAE248E8D}" srcOrd="0" destOrd="0" parTransId="{7E04F5F0-EF83-4B8C-AF66-D97FDD5F50EA}" sibTransId="{A574A97F-72A5-4C58-9F06-12D5C3215651}"/>
    <dgm:cxn modelId="{5D0EBAB7-15E1-4A3F-83B5-802E510AEE58}" type="presOf" srcId="{00303E23-D3B2-4E48-B51B-00516D5262F7}" destId="{2EDCE895-C831-41A3-8620-21FB352356E8}" srcOrd="0" destOrd="0" presId="urn:microsoft.com/office/officeart/2005/8/layout/vProcess5"/>
    <dgm:cxn modelId="{04B46087-EB60-4B4A-8C8D-1D932B282589}" type="presOf" srcId="{7179D6A5-8741-46BF-B734-14314FB097DE}" destId="{9303869D-1198-46F7-8C6D-D6AC43E0BD64}" srcOrd="0" destOrd="0" presId="urn:microsoft.com/office/officeart/2005/8/layout/vProcess5"/>
    <dgm:cxn modelId="{C4DFE861-34D0-4A7B-B89D-7CDED1E00878}" srcId="{518BBFA7-2825-4F08-84A8-D7541A418ACC}" destId="{B27D9DC7-E405-4CE2-B23F-1117E146FDD2}" srcOrd="0" destOrd="0" parTransId="{4967B558-5A39-4120-9E0A-FE2C1003389D}" sibTransId="{5096B739-8CB9-47C0-A58E-460BFFC8F775}"/>
    <dgm:cxn modelId="{322320E3-2CF0-41BB-BBF3-F1FAE754DDB3}" srcId="{9BC5781F-B386-4C86-A1A2-4A0D574A6746}" destId="{FEC7ED52-DF51-4DAF-8CC4-7021A22D7FD1}" srcOrd="0" destOrd="0" parTransId="{D29ADD9D-A8C1-453C-8AF7-3E8B80B7AA51}" sibTransId="{B92F7467-0519-4416-B138-579C4FBA2046}"/>
    <dgm:cxn modelId="{F3563799-9BCC-4720-BB23-037E6E8C0617}" type="presOf" srcId="{FEC7ED52-DF51-4DAF-8CC4-7021A22D7FD1}" destId="{61E37F98-1EB2-4AB5-A3B6-D7BC6A497492}" srcOrd="0" destOrd="1" presId="urn:microsoft.com/office/officeart/2005/8/layout/vProcess5"/>
    <dgm:cxn modelId="{1314A487-192E-4074-A1AF-F3A28209D039}" type="presOf" srcId="{B27D9DC7-E405-4CE2-B23F-1117E146FDD2}" destId="{B6DB40A7-B0C8-4CF5-B4C3-351C419B304D}" srcOrd="1" destOrd="1" presId="urn:microsoft.com/office/officeart/2005/8/layout/vProcess5"/>
    <dgm:cxn modelId="{1CB4F26E-3338-43F1-B38E-35A863FCD1A7}" type="presOf" srcId="{9BC5781F-B386-4C86-A1A2-4A0D574A6746}" destId="{398E1E61-2E85-4473-BB43-CDBDCA85FE0B}" srcOrd="1" destOrd="0" presId="urn:microsoft.com/office/officeart/2005/8/layout/vProcess5"/>
    <dgm:cxn modelId="{D2FD7A59-F3A9-499B-B09E-AAACBA38C849}" srcId="{7179D6A5-8741-46BF-B734-14314FB097DE}" destId="{00303E23-D3B2-4E48-B51B-00516D5262F7}" srcOrd="2" destOrd="0" parTransId="{B5CD3B3E-5DDF-4A25-B8D3-7E194214C2AD}" sibTransId="{88B66E4A-68E9-4FC9-837A-20A234DF80CB}"/>
    <dgm:cxn modelId="{D4141CCC-4A16-4BF9-A2D6-EFCFD9B9211C}" type="presOf" srcId="{518BBFA7-2825-4F08-84A8-D7541A418ACC}" destId="{B6DB40A7-B0C8-4CF5-B4C3-351C419B304D}" srcOrd="1" destOrd="0" presId="urn:microsoft.com/office/officeart/2005/8/layout/vProcess5"/>
    <dgm:cxn modelId="{A4EDE1FC-8176-4C65-8F91-737567FF07DF}" srcId="{00303E23-D3B2-4E48-B51B-00516D5262F7}" destId="{0EE4B391-CF4F-4F28-B965-0EC2C02A3EB0}" srcOrd="1" destOrd="0" parTransId="{FFF30E6A-06FF-424A-97B4-C4DF36B2A2CB}" sibTransId="{1F1D0B01-AC40-4DDF-BE95-317065FCC768}"/>
    <dgm:cxn modelId="{21AA5AF2-BABB-4E71-ABC9-A57766CB6710}" type="presParOf" srcId="{9303869D-1198-46F7-8C6D-D6AC43E0BD64}" destId="{C04EBC34-DCE3-4183-A1F4-CB61C63DFB60}" srcOrd="0" destOrd="0" presId="urn:microsoft.com/office/officeart/2005/8/layout/vProcess5"/>
    <dgm:cxn modelId="{9DD687CD-8882-4979-9164-01B4C03DC312}" type="presParOf" srcId="{9303869D-1198-46F7-8C6D-D6AC43E0BD64}" destId="{61E37F98-1EB2-4AB5-A3B6-D7BC6A497492}" srcOrd="1" destOrd="0" presId="urn:microsoft.com/office/officeart/2005/8/layout/vProcess5"/>
    <dgm:cxn modelId="{3FFF16EE-5270-4D83-93E8-53FF2550BE1D}" type="presParOf" srcId="{9303869D-1198-46F7-8C6D-D6AC43E0BD64}" destId="{7362BC57-D698-481A-B8A4-7B0338AED704}" srcOrd="2" destOrd="0" presId="urn:microsoft.com/office/officeart/2005/8/layout/vProcess5"/>
    <dgm:cxn modelId="{B616C199-1739-443B-992A-21E73B7D9819}" type="presParOf" srcId="{9303869D-1198-46F7-8C6D-D6AC43E0BD64}" destId="{2EDCE895-C831-41A3-8620-21FB352356E8}" srcOrd="3" destOrd="0" presId="urn:microsoft.com/office/officeart/2005/8/layout/vProcess5"/>
    <dgm:cxn modelId="{59D81C5F-8459-4173-A92E-96D61E98BD80}" type="presParOf" srcId="{9303869D-1198-46F7-8C6D-D6AC43E0BD64}" destId="{300C9DE3-6225-43CC-AEFF-9ADE1A474491}" srcOrd="4" destOrd="0" presId="urn:microsoft.com/office/officeart/2005/8/layout/vProcess5"/>
    <dgm:cxn modelId="{A04B3A1A-BE48-4D5D-AE9B-3EE42DEB1D10}" type="presParOf" srcId="{9303869D-1198-46F7-8C6D-D6AC43E0BD64}" destId="{D9676F9C-800B-4E03-B664-77D7CD70BD5C}" srcOrd="5" destOrd="0" presId="urn:microsoft.com/office/officeart/2005/8/layout/vProcess5"/>
    <dgm:cxn modelId="{0C8F5D0D-2026-4EBB-AFE3-EC162E77030B}" type="presParOf" srcId="{9303869D-1198-46F7-8C6D-D6AC43E0BD64}" destId="{398E1E61-2E85-4473-BB43-CDBDCA85FE0B}" srcOrd="6" destOrd="0" presId="urn:microsoft.com/office/officeart/2005/8/layout/vProcess5"/>
    <dgm:cxn modelId="{6BBC804B-27B3-46A3-A8F7-F08FFEEA4E13}" type="presParOf" srcId="{9303869D-1198-46F7-8C6D-D6AC43E0BD64}" destId="{B6DB40A7-B0C8-4CF5-B4C3-351C419B304D}" srcOrd="7" destOrd="0" presId="urn:microsoft.com/office/officeart/2005/8/layout/vProcess5"/>
    <dgm:cxn modelId="{D2366226-67D5-43B9-BA86-29C8DCF4D6F2}" type="presParOf" srcId="{9303869D-1198-46F7-8C6D-D6AC43E0BD64}" destId="{62D7BD5F-6B24-4179-8EC4-5C3F037A1D2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9798F-3A9A-4FE1-B365-A9B4E562A5F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77454B-5D91-4F29-899D-804EDC972DE3}">
      <dgm:prSet phldrT="[Text]"/>
      <dgm:spPr>
        <a:solidFill>
          <a:srgbClr val="5F6062"/>
        </a:solidFill>
      </dgm:spPr>
      <dgm:t>
        <a:bodyPr/>
        <a:lstStyle/>
        <a:p>
          <a:r>
            <a:rPr lang="en-GB" dirty="0" smtClean="0"/>
            <a:t>Disclosure Initiative</a:t>
          </a:r>
          <a:endParaRPr lang="en-GB" dirty="0"/>
        </a:p>
      </dgm:t>
    </dgm:pt>
    <dgm:pt modelId="{D317E65F-3D09-4251-9A0E-9EB74356F536}" type="parTrans" cxnId="{C88BFB48-2BBE-4939-B585-7B2D29D2F896}">
      <dgm:prSet/>
      <dgm:spPr/>
      <dgm:t>
        <a:bodyPr/>
        <a:lstStyle/>
        <a:p>
          <a:endParaRPr lang="en-GB"/>
        </a:p>
      </dgm:t>
    </dgm:pt>
    <dgm:pt modelId="{847F02CD-04E4-45E4-853E-542062D612D4}" type="sibTrans" cxnId="{C88BFB48-2BBE-4939-B585-7B2D29D2F896}">
      <dgm:prSet/>
      <dgm:spPr/>
      <dgm:t>
        <a:bodyPr/>
        <a:lstStyle/>
        <a:p>
          <a:endParaRPr lang="en-GB"/>
        </a:p>
      </dgm:t>
    </dgm:pt>
    <dgm:pt modelId="{912DC083-1DC0-4612-B5F2-C9969690B094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2900" dirty="0" smtClean="0"/>
            <a:t>Implementation</a:t>
          </a:r>
          <a:endParaRPr lang="en-GB" sz="2900" dirty="0"/>
        </a:p>
      </dgm:t>
    </dgm:pt>
    <dgm:pt modelId="{61B2F4B9-AF74-424B-A8A6-6193154993FC}" type="parTrans" cxnId="{44288455-0990-4B70-BE9F-6BE599CA9DB5}">
      <dgm:prSet/>
      <dgm:spPr/>
      <dgm:t>
        <a:bodyPr/>
        <a:lstStyle/>
        <a:p>
          <a:endParaRPr lang="en-GB"/>
        </a:p>
      </dgm:t>
    </dgm:pt>
    <dgm:pt modelId="{4765D50D-51C6-4EDE-B6E1-7A9EABC6A159}" type="sibTrans" cxnId="{44288455-0990-4B70-BE9F-6BE599CA9DB5}">
      <dgm:prSet/>
      <dgm:spPr/>
      <dgm:t>
        <a:bodyPr/>
        <a:lstStyle/>
        <a:p>
          <a:endParaRPr lang="en-GB"/>
        </a:p>
      </dgm:t>
    </dgm:pt>
    <dgm:pt modelId="{3FD47376-B7AA-4BDC-982B-AC733E8585A0}">
      <dgm:prSet phldrT="[Text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n-GB" dirty="0" smtClean="0"/>
            <a:t>Amendments to IAS 1</a:t>
          </a:r>
          <a:endParaRPr lang="en-GB" dirty="0"/>
        </a:p>
      </dgm:t>
    </dgm:pt>
    <dgm:pt modelId="{005B0536-50F5-4865-9487-E351A3479FEF}" type="parTrans" cxnId="{7CA97B9A-4819-4B2B-B166-DA8B7C3DE334}">
      <dgm:prSet/>
      <dgm:spPr/>
      <dgm:t>
        <a:bodyPr/>
        <a:lstStyle/>
        <a:p>
          <a:endParaRPr lang="en-GB"/>
        </a:p>
      </dgm:t>
    </dgm:pt>
    <dgm:pt modelId="{0D6468CF-1F0F-4D72-9BD4-F52F674B82E2}" type="sibTrans" cxnId="{7CA97B9A-4819-4B2B-B166-DA8B7C3DE334}">
      <dgm:prSet/>
      <dgm:spPr/>
      <dgm:t>
        <a:bodyPr/>
        <a:lstStyle/>
        <a:p>
          <a:endParaRPr lang="en-GB"/>
        </a:p>
      </dgm:t>
    </dgm:pt>
    <dgm:pt modelId="{6B22873D-5857-4CE9-8492-51DF93B8ED8A}">
      <dgm:prSet phldrT="[Text]" custT="1"/>
      <dgm:spPr>
        <a:solidFill>
          <a:srgbClr val="4F7033"/>
        </a:solidFill>
      </dgm:spPr>
      <dgm:t>
        <a:bodyPr/>
        <a:lstStyle/>
        <a:p>
          <a:r>
            <a:rPr lang="en-GB" sz="3000" dirty="0" smtClean="0"/>
            <a:t>Research</a:t>
          </a:r>
          <a:endParaRPr lang="en-GB" sz="3000" dirty="0"/>
        </a:p>
      </dgm:t>
    </dgm:pt>
    <dgm:pt modelId="{DE898B0B-B5B1-427C-B53E-E796B3D8E7AB}" type="parTrans" cxnId="{1C376821-5E69-4465-9148-18577EC0A7F3}">
      <dgm:prSet/>
      <dgm:spPr/>
      <dgm:t>
        <a:bodyPr/>
        <a:lstStyle/>
        <a:p>
          <a:endParaRPr lang="en-GB"/>
        </a:p>
      </dgm:t>
    </dgm:pt>
    <dgm:pt modelId="{23E4A9D3-8F6D-4F19-920B-704EA4908AF0}" type="sibTrans" cxnId="{1C376821-5E69-4465-9148-18577EC0A7F3}">
      <dgm:prSet/>
      <dgm:spPr/>
      <dgm:t>
        <a:bodyPr/>
        <a:lstStyle/>
        <a:p>
          <a:endParaRPr lang="en-GB"/>
        </a:p>
      </dgm:t>
    </dgm:pt>
    <dgm:pt modelId="{7E87E293-BB15-4A2A-86F5-82EEBF5A9AFE}">
      <dgm:prSet phldrT="[Text]"/>
      <dgm:spPr>
        <a:solidFill>
          <a:srgbClr val="4F7033">
            <a:alpha val="55000"/>
          </a:srgbClr>
        </a:solidFill>
      </dgm:spPr>
      <dgm:t>
        <a:bodyPr/>
        <a:lstStyle/>
        <a:p>
          <a:r>
            <a:rPr lang="en-GB" dirty="0" smtClean="0"/>
            <a:t>Principles of Disclosure</a:t>
          </a:r>
        </a:p>
      </dgm:t>
    </dgm:pt>
    <dgm:pt modelId="{6DB9B31E-A913-4459-B1C5-892A602B0818}" type="parTrans" cxnId="{97539687-453A-4A82-87FE-4D34604CA396}">
      <dgm:prSet/>
      <dgm:spPr/>
      <dgm:t>
        <a:bodyPr/>
        <a:lstStyle/>
        <a:p>
          <a:endParaRPr lang="en-GB"/>
        </a:p>
      </dgm:t>
    </dgm:pt>
    <dgm:pt modelId="{28CF5C44-D465-46CD-9C27-1F3EB834046E}" type="sibTrans" cxnId="{97539687-453A-4A82-87FE-4D34604CA396}">
      <dgm:prSet/>
      <dgm:spPr/>
      <dgm:t>
        <a:bodyPr/>
        <a:lstStyle/>
        <a:p>
          <a:endParaRPr lang="en-GB"/>
        </a:p>
      </dgm:t>
    </dgm:pt>
    <dgm:pt modelId="{78EBF13E-01E1-4D24-B013-E845BAA62DD9}">
      <dgm:prSet/>
      <dgm:spPr>
        <a:solidFill>
          <a:srgbClr val="4F7033">
            <a:alpha val="55000"/>
          </a:srgbClr>
        </a:solidFill>
      </dgm:spPr>
      <dgm:t>
        <a:bodyPr/>
        <a:lstStyle/>
        <a:p>
          <a:r>
            <a:rPr lang="en-GB" dirty="0" smtClean="0"/>
            <a:t>Review of existing Standards</a:t>
          </a:r>
          <a:endParaRPr lang="en-GB" dirty="0"/>
        </a:p>
      </dgm:t>
    </dgm:pt>
    <dgm:pt modelId="{9832612C-E4CF-4A13-8089-AF9661B85C86}" type="parTrans" cxnId="{12E3CA4A-1055-4483-B149-13F755163449}">
      <dgm:prSet/>
      <dgm:spPr/>
      <dgm:t>
        <a:bodyPr/>
        <a:lstStyle/>
        <a:p>
          <a:endParaRPr lang="en-GB"/>
        </a:p>
      </dgm:t>
    </dgm:pt>
    <dgm:pt modelId="{BA8300F7-BBF9-4708-9906-A5F5E2D862C2}" type="sibTrans" cxnId="{12E3CA4A-1055-4483-B149-13F755163449}">
      <dgm:prSet/>
      <dgm:spPr/>
      <dgm:t>
        <a:bodyPr/>
        <a:lstStyle/>
        <a:p>
          <a:endParaRPr lang="en-GB"/>
        </a:p>
      </dgm:t>
    </dgm:pt>
    <dgm:pt modelId="{51DE3D67-E4B6-4888-BB4A-D6EB2A636FBB}">
      <dgm:prSet phldrT="[Text]"/>
      <dgm:spPr>
        <a:solidFill>
          <a:srgbClr val="1D3766"/>
        </a:solidFill>
      </dgm:spPr>
      <dgm:t>
        <a:bodyPr/>
        <a:lstStyle/>
        <a:p>
          <a:r>
            <a:rPr lang="en-GB" dirty="0" smtClean="0"/>
            <a:t>Ongoing activities</a:t>
          </a:r>
          <a:endParaRPr lang="en-GB" dirty="0"/>
        </a:p>
      </dgm:t>
    </dgm:pt>
    <dgm:pt modelId="{0A64B8E2-0BB2-4211-BEFD-0A103E73D9D6}" type="parTrans" cxnId="{2108C3A0-08A7-4A62-A1E1-9175A96A4B19}">
      <dgm:prSet/>
      <dgm:spPr/>
      <dgm:t>
        <a:bodyPr/>
        <a:lstStyle/>
        <a:p>
          <a:endParaRPr lang="en-GB"/>
        </a:p>
      </dgm:t>
    </dgm:pt>
    <dgm:pt modelId="{0A4D02F2-35DB-490F-A3AF-4CD844D7613D}" type="sibTrans" cxnId="{2108C3A0-08A7-4A62-A1E1-9175A96A4B19}">
      <dgm:prSet/>
      <dgm:spPr/>
      <dgm:t>
        <a:bodyPr/>
        <a:lstStyle/>
        <a:p>
          <a:endParaRPr lang="en-GB"/>
        </a:p>
      </dgm:t>
    </dgm:pt>
    <dgm:pt modelId="{829B989A-B30E-44BF-8655-BCD175267DF1}">
      <dgm:prSet phldrT="[Text]" custT="1"/>
      <dgm:spPr>
        <a:solidFill>
          <a:srgbClr val="1D3766">
            <a:alpha val="50000"/>
          </a:srgbClr>
        </a:solidFill>
      </dgm:spPr>
      <dgm:t>
        <a:bodyPr/>
        <a:lstStyle/>
        <a:p>
          <a:r>
            <a:rPr lang="en-GB" sz="2000" dirty="0" smtClean="0"/>
            <a:t>Digital reporting</a:t>
          </a:r>
        </a:p>
        <a:p>
          <a:r>
            <a:rPr lang="en-GB" sz="2000" dirty="0" smtClean="0"/>
            <a:t>New Exposure Drafts</a:t>
          </a:r>
          <a:endParaRPr lang="en-GB" sz="2000" dirty="0"/>
        </a:p>
      </dgm:t>
    </dgm:pt>
    <dgm:pt modelId="{F22B9492-A6E6-4951-B7B5-0A0C1C8F0F1C}" type="parTrans" cxnId="{14E147A3-C425-41F2-8980-AA1599314CD8}">
      <dgm:prSet/>
      <dgm:spPr/>
      <dgm:t>
        <a:bodyPr/>
        <a:lstStyle/>
        <a:p>
          <a:endParaRPr lang="en-GB"/>
        </a:p>
      </dgm:t>
    </dgm:pt>
    <dgm:pt modelId="{563DB2A8-3AF1-4D35-BB26-65D0D8CC1976}" type="sibTrans" cxnId="{14E147A3-C425-41F2-8980-AA1599314CD8}">
      <dgm:prSet/>
      <dgm:spPr/>
      <dgm:t>
        <a:bodyPr/>
        <a:lstStyle/>
        <a:p>
          <a:endParaRPr lang="en-GB"/>
        </a:p>
      </dgm:t>
    </dgm:pt>
    <dgm:pt modelId="{5D92B0A2-1836-4764-A350-B1C49CDCFFE5}">
      <dgm:prSet phldrT="[Text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n-GB" dirty="0" smtClean="0"/>
            <a:t>Reconciliation of liabilities from financing activities (changes in debt)</a:t>
          </a:r>
          <a:endParaRPr lang="en-GB" dirty="0"/>
        </a:p>
      </dgm:t>
    </dgm:pt>
    <dgm:pt modelId="{9E27DC85-2A1B-432D-8BA3-1FADAC6B99EF}" type="parTrans" cxnId="{45FBDB83-348C-4817-9463-7F3295D1C1B1}">
      <dgm:prSet/>
      <dgm:spPr/>
      <dgm:t>
        <a:bodyPr/>
        <a:lstStyle/>
        <a:p>
          <a:endParaRPr lang="en-GB"/>
        </a:p>
      </dgm:t>
    </dgm:pt>
    <dgm:pt modelId="{CFCE300E-37B3-4010-975D-21A26AC69788}" type="sibTrans" cxnId="{45FBDB83-348C-4817-9463-7F3295D1C1B1}">
      <dgm:prSet/>
      <dgm:spPr/>
      <dgm:t>
        <a:bodyPr/>
        <a:lstStyle/>
        <a:p>
          <a:endParaRPr lang="en-GB"/>
        </a:p>
      </dgm:t>
    </dgm:pt>
    <dgm:pt modelId="{5D845D63-851E-4304-82E0-E3D4E5148C7E}">
      <dgm:prSet phldrT="[Text]"/>
      <dgm:spPr>
        <a:solidFill>
          <a:srgbClr val="4F7033">
            <a:alpha val="55000"/>
          </a:srgbClr>
        </a:solidFill>
      </dgm:spPr>
      <dgm:t>
        <a:bodyPr/>
        <a:lstStyle/>
        <a:p>
          <a:r>
            <a:rPr lang="en-GB" dirty="0" smtClean="0"/>
            <a:t>Materiality</a:t>
          </a:r>
        </a:p>
      </dgm:t>
    </dgm:pt>
    <dgm:pt modelId="{EDA0E50D-F651-4D94-93F6-6C640B8982E8}" type="parTrans" cxnId="{7487A60D-2E60-4A67-A2A2-0F93EC0638FF}">
      <dgm:prSet/>
      <dgm:spPr/>
      <dgm:t>
        <a:bodyPr/>
        <a:lstStyle/>
        <a:p>
          <a:endParaRPr lang="en-GB"/>
        </a:p>
      </dgm:t>
    </dgm:pt>
    <dgm:pt modelId="{8766F19F-26A7-40C2-BA3E-D8C569C31D2B}" type="sibTrans" cxnId="{7487A60D-2E60-4A67-A2A2-0F93EC0638FF}">
      <dgm:prSet/>
      <dgm:spPr/>
      <dgm:t>
        <a:bodyPr/>
        <a:lstStyle/>
        <a:p>
          <a:endParaRPr lang="en-GB"/>
        </a:p>
      </dgm:t>
    </dgm:pt>
    <dgm:pt modelId="{8999F26C-4CE9-4D03-9E7E-7F6AB89D27EC}" type="pres">
      <dgm:prSet presAssocID="{E1D9798F-3A9A-4FE1-B365-A9B4E562A5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8160978-44B1-4DC1-A18D-E88CE6E86829}" type="pres">
      <dgm:prSet presAssocID="{0677454B-5D91-4F29-899D-804EDC972DE3}" presName="vertOne" presStyleCnt="0"/>
      <dgm:spPr/>
    </dgm:pt>
    <dgm:pt modelId="{7E7C555A-F322-4253-8E3A-8EF0566B50A8}" type="pres">
      <dgm:prSet presAssocID="{0677454B-5D91-4F29-899D-804EDC972DE3}" presName="txOne" presStyleLbl="node0" presStyleIdx="0" presStyleCnt="1" custScaleX="100023" custScaleY="415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F29B5C-BBFB-4FB6-8C78-15A0AB2D696C}" type="pres">
      <dgm:prSet presAssocID="{0677454B-5D91-4F29-899D-804EDC972DE3}" presName="parTransOne" presStyleCnt="0"/>
      <dgm:spPr/>
    </dgm:pt>
    <dgm:pt modelId="{3E5AB69B-25BB-4025-ACA8-BF6A1C523A6C}" type="pres">
      <dgm:prSet presAssocID="{0677454B-5D91-4F29-899D-804EDC972DE3}" presName="horzOne" presStyleCnt="0"/>
      <dgm:spPr/>
    </dgm:pt>
    <dgm:pt modelId="{D7C1BBD6-8BCB-4C31-9C61-3497843EF1FA}" type="pres">
      <dgm:prSet presAssocID="{51DE3D67-E4B6-4888-BB4A-D6EB2A636FBB}" presName="vertTwo" presStyleCnt="0"/>
      <dgm:spPr/>
    </dgm:pt>
    <dgm:pt modelId="{9586D2E9-0665-4F80-9BC5-E7DBB3308007}" type="pres">
      <dgm:prSet presAssocID="{51DE3D67-E4B6-4888-BB4A-D6EB2A636FBB}" presName="txTwo" presStyleLbl="node2" presStyleIdx="0" presStyleCnt="3" custScaleX="97486" custScaleY="543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76B68A-7163-4268-94BA-AC4D8C12CEE1}" type="pres">
      <dgm:prSet presAssocID="{51DE3D67-E4B6-4888-BB4A-D6EB2A636FBB}" presName="parTransTwo" presStyleCnt="0"/>
      <dgm:spPr/>
    </dgm:pt>
    <dgm:pt modelId="{A38D8D21-4FE2-4124-915B-8BE372BFB7CB}" type="pres">
      <dgm:prSet presAssocID="{51DE3D67-E4B6-4888-BB4A-D6EB2A636FBB}" presName="horzTwo" presStyleCnt="0"/>
      <dgm:spPr/>
    </dgm:pt>
    <dgm:pt modelId="{01F379D6-04C4-48C3-A1D8-4CEDC2FE5A6A}" type="pres">
      <dgm:prSet presAssocID="{829B989A-B30E-44BF-8655-BCD175267DF1}" presName="vertThree" presStyleCnt="0"/>
      <dgm:spPr/>
    </dgm:pt>
    <dgm:pt modelId="{CB7D2EBA-0238-41E3-AE6D-039E007439E1}" type="pres">
      <dgm:prSet presAssocID="{829B989A-B30E-44BF-8655-BCD175267DF1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426E44-4B0F-4178-A485-3A58FA062B08}" type="pres">
      <dgm:prSet presAssocID="{829B989A-B30E-44BF-8655-BCD175267DF1}" presName="horzThree" presStyleCnt="0"/>
      <dgm:spPr/>
    </dgm:pt>
    <dgm:pt modelId="{8197778B-3C8A-4C1A-93AA-1EB33ACD288C}" type="pres">
      <dgm:prSet presAssocID="{0A4D02F2-35DB-490F-A3AF-4CD844D7613D}" presName="sibSpaceTwo" presStyleCnt="0"/>
      <dgm:spPr/>
    </dgm:pt>
    <dgm:pt modelId="{059DB740-012D-49AB-A316-1566CC018A93}" type="pres">
      <dgm:prSet presAssocID="{912DC083-1DC0-4612-B5F2-C9969690B094}" presName="vertTwo" presStyleCnt="0"/>
      <dgm:spPr/>
    </dgm:pt>
    <dgm:pt modelId="{F7E41082-5ADF-4C71-87E8-3277C9BD40E9}" type="pres">
      <dgm:prSet presAssocID="{912DC083-1DC0-4612-B5F2-C9969690B094}" presName="txTwo" presStyleLbl="node2" presStyleIdx="1" presStyleCnt="3" custScaleY="551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A6413C-0EA2-4464-816F-C85A6795AFA1}" type="pres">
      <dgm:prSet presAssocID="{912DC083-1DC0-4612-B5F2-C9969690B094}" presName="parTransTwo" presStyleCnt="0"/>
      <dgm:spPr/>
    </dgm:pt>
    <dgm:pt modelId="{3815E3F7-BA63-4510-90F4-923952928921}" type="pres">
      <dgm:prSet presAssocID="{912DC083-1DC0-4612-B5F2-C9969690B094}" presName="horzTwo" presStyleCnt="0"/>
      <dgm:spPr/>
    </dgm:pt>
    <dgm:pt modelId="{B7DAD8B1-D46A-4276-9142-BEF82D442891}" type="pres">
      <dgm:prSet presAssocID="{3FD47376-B7AA-4BDC-982B-AC733E8585A0}" presName="vertThree" presStyleCnt="0"/>
      <dgm:spPr/>
    </dgm:pt>
    <dgm:pt modelId="{F9C15F50-57B6-4149-83A2-CA278B722A40}" type="pres">
      <dgm:prSet presAssocID="{3FD47376-B7AA-4BDC-982B-AC733E8585A0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0F6853-903B-48DC-94C4-E763952E4E9F}" type="pres">
      <dgm:prSet presAssocID="{3FD47376-B7AA-4BDC-982B-AC733E8585A0}" presName="horzThree" presStyleCnt="0"/>
      <dgm:spPr/>
    </dgm:pt>
    <dgm:pt modelId="{19080C9C-05B4-40ED-8530-20E5DD53C8B9}" type="pres">
      <dgm:prSet presAssocID="{0D6468CF-1F0F-4D72-9BD4-F52F674B82E2}" presName="sibSpaceThree" presStyleCnt="0"/>
      <dgm:spPr/>
    </dgm:pt>
    <dgm:pt modelId="{B3F24F5F-927B-4F79-A9D7-16F25B28242D}" type="pres">
      <dgm:prSet presAssocID="{5D92B0A2-1836-4764-A350-B1C49CDCFFE5}" presName="vertThree" presStyleCnt="0"/>
      <dgm:spPr/>
    </dgm:pt>
    <dgm:pt modelId="{D8A94CF9-3995-458E-B69E-7D89414FC9EF}" type="pres">
      <dgm:prSet presAssocID="{5D92B0A2-1836-4764-A350-B1C49CDCFFE5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B1C422-600F-44F5-B520-5F464BFFE64A}" type="pres">
      <dgm:prSet presAssocID="{5D92B0A2-1836-4764-A350-B1C49CDCFFE5}" presName="horzThree" presStyleCnt="0"/>
      <dgm:spPr/>
    </dgm:pt>
    <dgm:pt modelId="{9536ADAE-2040-4EDD-AFE3-237CFF701A1A}" type="pres">
      <dgm:prSet presAssocID="{4765D50D-51C6-4EDE-B6E1-7A9EABC6A159}" presName="sibSpaceTwo" presStyleCnt="0"/>
      <dgm:spPr/>
    </dgm:pt>
    <dgm:pt modelId="{00260F3F-A5D3-4AAA-91F3-9730F32F1E43}" type="pres">
      <dgm:prSet presAssocID="{6B22873D-5857-4CE9-8492-51DF93B8ED8A}" presName="vertTwo" presStyleCnt="0"/>
      <dgm:spPr/>
    </dgm:pt>
    <dgm:pt modelId="{C7CA5039-B8B6-493E-A2AA-3C7B84ACD9B9}" type="pres">
      <dgm:prSet presAssocID="{6B22873D-5857-4CE9-8492-51DF93B8ED8A}" presName="txTwo" presStyleLbl="node2" presStyleIdx="2" presStyleCnt="3" custScaleY="551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03706B-CC62-4B00-BCD0-3F024F6F7DF9}" type="pres">
      <dgm:prSet presAssocID="{6B22873D-5857-4CE9-8492-51DF93B8ED8A}" presName="parTransTwo" presStyleCnt="0"/>
      <dgm:spPr/>
    </dgm:pt>
    <dgm:pt modelId="{17DFD76E-D7FA-4A4A-A97C-0E26D91C764D}" type="pres">
      <dgm:prSet presAssocID="{6B22873D-5857-4CE9-8492-51DF93B8ED8A}" presName="horzTwo" presStyleCnt="0"/>
      <dgm:spPr/>
    </dgm:pt>
    <dgm:pt modelId="{736444E1-9998-4996-A339-C83E700C5172}" type="pres">
      <dgm:prSet presAssocID="{5D845D63-851E-4304-82E0-E3D4E5148C7E}" presName="vertThree" presStyleCnt="0"/>
      <dgm:spPr/>
    </dgm:pt>
    <dgm:pt modelId="{B6B85587-0EBA-48A5-9570-95C238F7AA46}" type="pres">
      <dgm:prSet presAssocID="{5D845D63-851E-4304-82E0-E3D4E5148C7E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2F43A8-25C1-46E6-B5BD-1FA0D1DFD35C}" type="pres">
      <dgm:prSet presAssocID="{5D845D63-851E-4304-82E0-E3D4E5148C7E}" presName="horzThree" presStyleCnt="0"/>
      <dgm:spPr/>
    </dgm:pt>
    <dgm:pt modelId="{562B3A5C-8F4C-410B-BD5F-1226DD3838A8}" type="pres">
      <dgm:prSet presAssocID="{8766F19F-26A7-40C2-BA3E-D8C569C31D2B}" presName="sibSpaceThree" presStyleCnt="0"/>
      <dgm:spPr/>
    </dgm:pt>
    <dgm:pt modelId="{0503099B-12FD-49E9-87C8-8EE7681E3A8E}" type="pres">
      <dgm:prSet presAssocID="{7E87E293-BB15-4A2A-86F5-82EEBF5A9AFE}" presName="vertThree" presStyleCnt="0"/>
      <dgm:spPr/>
    </dgm:pt>
    <dgm:pt modelId="{41E797F9-7B29-434B-83AD-AE09EAD802D8}" type="pres">
      <dgm:prSet presAssocID="{7E87E293-BB15-4A2A-86F5-82EEBF5A9AFE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BC578A-D377-4461-A4FA-99D7BD460E5A}" type="pres">
      <dgm:prSet presAssocID="{7E87E293-BB15-4A2A-86F5-82EEBF5A9AFE}" presName="horzThree" presStyleCnt="0"/>
      <dgm:spPr/>
    </dgm:pt>
    <dgm:pt modelId="{261E8112-7765-43C3-B1BF-D170052EAAFA}" type="pres">
      <dgm:prSet presAssocID="{28CF5C44-D465-46CD-9C27-1F3EB834046E}" presName="sibSpaceThree" presStyleCnt="0"/>
      <dgm:spPr/>
    </dgm:pt>
    <dgm:pt modelId="{13C197C3-DE31-4242-AFAE-F5A1EA032A1F}" type="pres">
      <dgm:prSet presAssocID="{78EBF13E-01E1-4D24-B013-E845BAA62DD9}" presName="vertThree" presStyleCnt="0"/>
      <dgm:spPr/>
    </dgm:pt>
    <dgm:pt modelId="{7FC8D146-E608-421B-B029-858FCD217319}" type="pres">
      <dgm:prSet presAssocID="{78EBF13E-01E1-4D24-B013-E845BAA62DD9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AA08F5-01C9-4A95-8FB6-E1095324340A}" type="pres">
      <dgm:prSet presAssocID="{78EBF13E-01E1-4D24-B013-E845BAA62DD9}" presName="horzThree" presStyleCnt="0"/>
      <dgm:spPr/>
    </dgm:pt>
  </dgm:ptLst>
  <dgm:cxnLst>
    <dgm:cxn modelId="{C88BFB48-2BBE-4939-B585-7B2D29D2F896}" srcId="{E1D9798F-3A9A-4FE1-B365-A9B4E562A5F4}" destId="{0677454B-5D91-4F29-899D-804EDC972DE3}" srcOrd="0" destOrd="0" parTransId="{D317E65F-3D09-4251-9A0E-9EB74356F536}" sibTransId="{847F02CD-04E4-45E4-853E-542062D612D4}"/>
    <dgm:cxn modelId="{CF8B6AA4-C0FD-436E-A323-EFAAC3F9F13B}" type="presOf" srcId="{7E87E293-BB15-4A2A-86F5-82EEBF5A9AFE}" destId="{41E797F9-7B29-434B-83AD-AE09EAD802D8}" srcOrd="0" destOrd="0" presId="urn:microsoft.com/office/officeart/2005/8/layout/hierarchy4"/>
    <dgm:cxn modelId="{45FBDB83-348C-4817-9463-7F3295D1C1B1}" srcId="{912DC083-1DC0-4612-B5F2-C9969690B094}" destId="{5D92B0A2-1836-4764-A350-B1C49CDCFFE5}" srcOrd="1" destOrd="0" parTransId="{9E27DC85-2A1B-432D-8BA3-1FADAC6B99EF}" sibTransId="{CFCE300E-37B3-4010-975D-21A26AC69788}"/>
    <dgm:cxn modelId="{46DAF665-0F7D-4CAB-B13B-A13C0A2A18E9}" type="presOf" srcId="{5D845D63-851E-4304-82E0-E3D4E5148C7E}" destId="{B6B85587-0EBA-48A5-9570-95C238F7AA46}" srcOrd="0" destOrd="0" presId="urn:microsoft.com/office/officeart/2005/8/layout/hierarchy4"/>
    <dgm:cxn modelId="{97539687-453A-4A82-87FE-4D34604CA396}" srcId="{6B22873D-5857-4CE9-8492-51DF93B8ED8A}" destId="{7E87E293-BB15-4A2A-86F5-82EEBF5A9AFE}" srcOrd="1" destOrd="0" parTransId="{6DB9B31E-A913-4459-B1C5-892A602B0818}" sibTransId="{28CF5C44-D465-46CD-9C27-1F3EB834046E}"/>
    <dgm:cxn modelId="{7487A60D-2E60-4A67-A2A2-0F93EC0638FF}" srcId="{6B22873D-5857-4CE9-8492-51DF93B8ED8A}" destId="{5D845D63-851E-4304-82E0-E3D4E5148C7E}" srcOrd="0" destOrd="0" parTransId="{EDA0E50D-F651-4D94-93F6-6C640B8982E8}" sibTransId="{8766F19F-26A7-40C2-BA3E-D8C569C31D2B}"/>
    <dgm:cxn modelId="{BAC07FCD-809A-41B8-9062-441E091F6977}" type="presOf" srcId="{51DE3D67-E4B6-4888-BB4A-D6EB2A636FBB}" destId="{9586D2E9-0665-4F80-9BC5-E7DBB3308007}" srcOrd="0" destOrd="0" presId="urn:microsoft.com/office/officeart/2005/8/layout/hierarchy4"/>
    <dgm:cxn modelId="{44288455-0990-4B70-BE9F-6BE599CA9DB5}" srcId="{0677454B-5D91-4F29-899D-804EDC972DE3}" destId="{912DC083-1DC0-4612-B5F2-C9969690B094}" srcOrd="1" destOrd="0" parTransId="{61B2F4B9-AF74-424B-A8A6-6193154993FC}" sibTransId="{4765D50D-51C6-4EDE-B6E1-7A9EABC6A159}"/>
    <dgm:cxn modelId="{67BA9AE0-56E4-4BEE-9315-C389AE61FE1A}" type="presOf" srcId="{3FD47376-B7AA-4BDC-982B-AC733E8585A0}" destId="{F9C15F50-57B6-4149-83A2-CA278B722A40}" srcOrd="0" destOrd="0" presId="urn:microsoft.com/office/officeart/2005/8/layout/hierarchy4"/>
    <dgm:cxn modelId="{E98396FC-3903-4654-9246-BEA1914597F5}" type="presOf" srcId="{E1D9798F-3A9A-4FE1-B365-A9B4E562A5F4}" destId="{8999F26C-4CE9-4D03-9E7E-7F6AB89D27EC}" srcOrd="0" destOrd="0" presId="urn:microsoft.com/office/officeart/2005/8/layout/hierarchy4"/>
    <dgm:cxn modelId="{932A1E29-ED09-404D-8BEF-EA61347B4E6A}" type="presOf" srcId="{6B22873D-5857-4CE9-8492-51DF93B8ED8A}" destId="{C7CA5039-B8B6-493E-A2AA-3C7B84ACD9B9}" srcOrd="0" destOrd="0" presId="urn:microsoft.com/office/officeart/2005/8/layout/hierarchy4"/>
    <dgm:cxn modelId="{2108C3A0-08A7-4A62-A1E1-9175A96A4B19}" srcId="{0677454B-5D91-4F29-899D-804EDC972DE3}" destId="{51DE3D67-E4B6-4888-BB4A-D6EB2A636FBB}" srcOrd="0" destOrd="0" parTransId="{0A64B8E2-0BB2-4211-BEFD-0A103E73D9D6}" sibTransId="{0A4D02F2-35DB-490F-A3AF-4CD844D7613D}"/>
    <dgm:cxn modelId="{12E3CA4A-1055-4483-B149-13F755163449}" srcId="{6B22873D-5857-4CE9-8492-51DF93B8ED8A}" destId="{78EBF13E-01E1-4D24-B013-E845BAA62DD9}" srcOrd="2" destOrd="0" parTransId="{9832612C-E4CF-4A13-8089-AF9661B85C86}" sibTransId="{BA8300F7-BBF9-4708-9906-A5F5E2D862C2}"/>
    <dgm:cxn modelId="{61ABDFE1-E23C-403A-8D40-B7D0A8A2D6D7}" type="presOf" srcId="{912DC083-1DC0-4612-B5F2-C9969690B094}" destId="{F7E41082-5ADF-4C71-87E8-3277C9BD40E9}" srcOrd="0" destOrd="0" presId="urn:microsoft.com/office/officeart/2005/8/layout/hierarchy4"/>
    <dgm:cxn modelId="{14E147A3-C425-41F2-8980-AA1599314CD8}" srcId="{51DE3D67-E4B6-4888-BB4A-D6EB2A636FBB}" destId="{829B989A-B30E-44BF-8655-BCD175267DF1}" srcOrd="0" destOrd="0" parTransId="{F22B9492-A6E6-4951-B7B5-0A0C1C8F0F1C}" sibTransId="{563DB2A8-3AF1-4D35-BB26-65D0D8CC1976}"/>
    <dgm:cxn modelId="{07CC2A86-8BB9-4A43-ABE4-2A0F61F4A662}" type="presOf" srcId="{829B989A-B30E-44BF-8655-BCD175267DF1}" destId="{CB7D2EBA-0238-41E3-AE6D-039E007439E1}" srcOrd="0" destOrd="0" presId="urn:microsoft.com/office/officeart/2005/8/layout/hierarchy4"/>
    <dgm:cxn modelId="{43F76622-1ABB-49CA-9E22-EBBC45A9C065}" type="presOf" srcId="{5D92B0A2-1836-4764-A350-B1C49CDCFFE5}" destId="{D8A94CF9-3995-458E-B69E-7D89414FC9EF}" srcOrd="0" destOrd="0" presId="urn:microsoft.com/office/officeart/2005/8/layout/hierarchy4"/>
    <dgm:cxn modelId="{EA928F86-D4F2-44FE-B231-7559A28FAB01}" type="presOf" srcId="{78EBF13E-01E1-4D24-B013-E845BAA62DD9}" destId="{7FC8D146-E608-421B-B029-858FCD217319}" srcOrd="0" destOrd="0" presId="urn:microsoft.com/office/officeart/2005/8/layout/hierarchy4"/>
    <dgm:cxn modelId="{D1C49118-55B4-423D-B603-30AB3C386985}" type="presOf" srcId="{0677454B-5D91-4F29-899D-804EDC972DE3}" destId="{7E7C555A-F322-4253-8E3A-8EF0566B50A8}" srcOrd="0" destOrd="0" presId="urn:microsoft.com/office/officeart/2005/8/layout/hierarchy4"/>
    <dgm:cxn modelId="{1C376821-5E69-4465-9148-18577EC0A7F3}" srcId="{0677454B-5D91-4F29-899D-804EDC972DE3}" destId="{6B22873D-5857-4CE9-8492-51DF93B8ED8A}" srcOrd="2" destOrd="0" parTransId="{DE898B0B-B5B1-427C-B53E-E796B3D8E7AB}" sibTransId="{23E4A9D3-8F6D-4F19-920B-704EA4908AF0}"/>
    <dgm:cxn modelId="{7CA97B9A-4819-4B2B-B166-DA8B7C3DE334}" srcId="{912DC083-1DC0-4612-B5F2-C9969690B094}" destId="{3FD47376-B7AA-4BDC-982B-AC733E8585A0}" srcOrd="0" destOrd="0" parTransId="{005B0536-50F5-4865-9487-E351A3479FEF}" sibTransId="{0D6468CF-1F0F-4D72-9BD4-F52F674B82E2}"/>
    <dgm:cxn modelId="{AA076A61-C544-4615-B925-20A365DF3D69}" type="presParOf" srcId="{8999F26C-4CE9-4D03-9E7E-7F6AB89D27EC}" destId="{18160978-44B1-4DC1-A18D-E88CE6E86829}" srcOrd="0" destOrd="0" presId="urn:microsoft.com/office/officeart/2005/8/layout/hierarchy4"/>
    <dgm:cxn modelId="{60F4785C-3A63-491B-8604-A860C666DC42}" type="presParOf" srcId="{18160978-44B1-4DC1-A18D-E88CE6E86829}" destId="{7E7C555A-F322-4253-8E3A-8EF0566B50A8}" srcOrd="0" destOrd="0" presId="urn:microsoft.com/office/officeart/2005/8/layout/hierarchy4"/>
    <dgm:cxn modelId="{464DDC5B-2061-40FA-8058-6CB2CB3F0C98}" type="presParOf" srcId="{18160978-44B1-4DC1-A18D-E88CE6E86829}" destId="{6EF29B5C-BBFB-4FB6-8C78-15A0AB2D696C}" srcOrd="1" destOrd="0" presId="urn:microsoft.com/office/officeart/2005/8/layout/hierarchy4"/>
    <dgm:cxn modelId="{E233D06D-8610-4AE8-9208-42595FA87107}" type="presParOf" srcId="{18160978-44B1-4DC1-A18D-E88CE6E86829}" destId="{3E5AB69B-25BB-4025-ACA8-BF6A1C523A6C}" srcOrd="2" destOrd="0" presId="urn:microsoft.com/office/officeart/2005/8/layout/hierarchy4"/>
    <dgm:cxn modelId="{1AD0A426-55A0-4189-A151-EA51A8C359B4}" type="presParOf" srcId="{3E5AB69B-25BB-4025-ACA8-BF6A1C523A6C}" destId="{D7C1BBD6-8BCB-4C31-9C61-3497843EF1FA}" srcOrd="0" destOrd="0" presId="urn:microsoft.com/office/officeart/2005/8/layout/hierarchy4"/>
    <dgm:cxn modelId="{741CC5CC-EE97-464E-925B-017C142B90AC}" type="presParOf" srcId="{D7C1BBD6-8BCB-4C31-9C61-3497843EF1FA}" destId="{9586D2E9-0665-4F80-9BC5-E7DBB3308007}" srcOrd="0" destOrd="0" presId="urn:microsoft.com/office/officeart/2005/8/layout/hierarchy4"/>
    <dgm:cxn modelId="{CA86EC65-B89B-43A4-A5F5-12B1BE360D9B}" type="presParOf" srcId="{D7C1BBD6-8BCB-4C31-9C61-3497843EF1FA}" destId="{7876B68A-7163-4268-94BA-AC4D8C12CEE1}" srcOrd="1" destOrd="0" presId="urn:microsoft.com/office/officeart/2005/8/layout/hierarchy4"/>
    <dgm:cxn modelId="{3480E5ED-D2B0-49F5-8A45-7364AA78DC21}" type="presParOf" srcId="{D7C1BBD6-8BCB-4C31-9C61-3497843EF1FA}" destId="{A38D8D21-4FE2-4124-915B-8BE372BFB7CB}" srcOrd="2" destOrd="0" presId="urn:microsoft.com/office/officeart/2005/8/layout/hierarchy4"/>
    <dgm:cxn modelId="{65B7C210-8B7C-4EAF-BDCB-4B9EA5D21E71}" type="presParOf" srcId="{A38D8D21-4FE2-4124-915B-8BE372BFB7CB}" destId="{01F379D6-04C4-48C3-A1D8-4CEDC2FE5A6A}" srcOrd="0" destOrd="0" presId="urn:microsoft.com/office/officeart/2005/8/layout/hierarchy4"/>
    <dgm:cxn modelId="{D54BD5ED-0643-40CB-A823-D399846A4703}" type="presParOf" srcId="{01F379D6-04C4-48C3-A1D8-4CEDC2FE5A6A}" destId="{CB7D2EBA-0238-41E3-AE6D-039E007439E1}" srcOrd="0" destOrd="0" presId="urn:microsoft.com/office/officeart/2005/8/layout/hierarchy4"/>
    <dgm:cxn modelId="{C7EDDD61-E07A-4764-8CBD-A39A1AD05DC5}" type="presParOf" srcId="{01F379D6-04C4-48C3-A1D8-4CEDC2FE5A6A}" destId="{66426E44-4B0F-4178-A485-3A58FA062B08}" srcOrd="1" destOrd="0" presId="urn:microsoft.com/office/officeart/2005/8/layout/hierarchy4"/>
    <dgm:cxn modelId="{27E18045-6E5C-42A3-9F6E-37FE8F9E749C}" type="presParOf" srcId="{3E5AB69B-25BB-4025-ACA8-BF6A1C523A6C}" destId="{8197778B-3C8A-4C1A-93AA-1EB33ACD288C}" srcOrd="1" destOrd="0" presId="urn:microsoft.com/office/officeart/2005/8/layout/hierarchy4"/>
    <dgm:cxn modelId="{FC9E06D9-F999-4E0E-A0FE-7B6C79DC01E7}" type="presParOf" srcId="{3E5AB69B-25BB-4025-ACA8-BF6A1C523A6C}" destId="{059DB740-012D-49AB-A316-1566CC018A93}" srcOrd="2" destOrd="0" presId="urn:microsoft.com/office/officeart/2005/8/layout/hierarchy4"/>
    <dgm:cxn modelId="{17766880-EEAF-4832-B4B9-257AC0EB37C5}" type="presParOf" srcId="{059DB740-012D-49AB-A316-1566CC018A93}" destId="{F7E41082-5ADF-4C71-87E8-3277C9BD40E9}" srcOrd="0" destOrd="0" presId="urn:microsoft.com/office/officeart/2005/8/layout/hierarchy4"/>
    <dgm:cxn modelId="{4EAE3A8F-0C49-4C2B-B288-E663A4BBCC52}" type="presParOf" srcId="{059DB740-012D-49AB-A316-1566CC018A93}" destId="{57A6413C-0EA2-4464-816F-C85A6795AFA1}" srcOrd="1" destOrd="0" presId="urn:microsoft.com/office/officeart/2005/8/layout/hierarchy4"/>
    <dgm:cxn modelId="{E16F1D0F-6642-4B36-A24E-2D2B4952E094}" type="presParOf" srcId="{059DB740-012D-49AB-A316-1566CC018A93}" destId="{3815E3F7-BA63-4510-90F4-923952928921}" srcOrd="2" destOrd="0" presId="urn:microsoft.com/office/officeart/2005/8/layout/hierarchy4"/>
    <dgm:cxn modelId="{DD0F66FB-F752-4279-BCDE-8072A0C5B787}" type="presParOf" srcId="{3815E3F7-BA63-4510-90F4-923952928921}" destId="{B7DAD8B1-D46A-4276-9142-BEF82D442891}" srcOrd="0" destOrd="0" presId="urn:microsoft.com/office/officeart/2005/8/layout/hierarchy4"/>
    <dgm:cxn modelId="{A422A8A6-94A9-4CFB-A455-3BEBEACE3F47}" type="presParOf" srcId="{B7DAD8B1-D46A-4276-9142-BEF82D442891}" destId="{F9C15F50-57B6-4149-83A2-CA278B722A40}" srcOrd="0" destOrd="0" presId="urn:microsoft.com/office/officeart/2005/8/layout/hierarchy4"/>
    <dgm:cxn modelId="{A779D62D-545D-420F-9345-D403E3ABB871}" type="presParOf" srcId="{B7DAD8B1-D46A-4276-9142-BEF82D442891}" destId="{480F6853-903B-48DC-94C4-E763952E4E9F}" srcOrd="1" destOrd="0" presId="urn:microsoft.com/office/officeart/2005/8/layout/hierarchy4"/>
    <dgm:cxn modelId="{E33D84B3-5724-4920-AFBB-8CBBB5431862}" type="presParOf" srcId="{3815E3F7-BA63-4510-90F4-923952928921}" destId="{19080C9C-05B4-40ED-8530-20E5DD53C8B9}" srcOrd="1" destOrd="0" presId="urn:microsoft.com/office/officeart/2005/8/layout/hierarchy4"/>
    <dgm:cxn modelId="{91E7F827-52BD-479B-8936-175914F0636F}" type="presParOf" srcId="{3815E3F7-BA63-4510-90F4-923952928921}" destId="{B3F24F5F-927B-4F79-A9D7-16F25B28242D}" srcOrd="2" destOrd="0" presId="urn:microsoft.com/office/officeart/2005/8/layout/hierarchy4"/>
    <dgm:cxn modelId="{BF835422-71C8-4051-8F8C-739E115DAEB2}" type="presParOf" srcId="{B3F24F5F-927B-4F79-A9D7-16F25B28242D}" destId="{D8A94CF9-3995-458E-B69E-7D89414FC9EF}" srcOrd="0" destOrd="0" presId="urn:microsoft.com/office/officeart/2005/8/layout/hierarchy4"/>
    <dgm:cxn modelId="{46D85FBE-FC98-468B-A122-65F885362FE4}" type="presParOf" srcId="{B3F24F5F-927B-4F79-A9D7-16F25B28242D}" destId="{5DB1C422-600F-44F5-B520-5F464BFFE64A}" srcOrd="1" destOrd="0" presId="urn:microsoft.com/office/officeart/2005/8/layout/hierarchy4"/>
    <dgm:cxn modelId="{6942237D-571A-4258-80C1-A7AC990CD500}" type="presParOf" srcId="{3E5AB69B-25BB-4025-ACA8-BF6A1C523A6C}" destId="{9536ADAE-2040-4EDD-AFE3-237CFF701A1A}" srcOrd="3" destOrd="0" presId="urn:microsoft.com/office/officeart/2005/8/layout/hierarchy4"/>
    <dgm:cxn modelId="{9DFF6DA0-D06B-452F-9FBA-074871B141C8}" type="presParOf" srcId="{3E5AB69B-25BB-4025-ACA8-BF6A1C523A6C}" destId="{00260F3F-A5D3-4AAA-91F3-9730F32F1E43}" srcOrd="4" destOrd="0" presId="urn:microsoft.com/office/officeart/2005/8/layout/hierarchy4"/>
    <dgm:cxn modelId="{9537829E-D2F0-4393-82E7-BB5DF6B66490}" type="presParOf" srcId="{00260F3F-A5D3-4AAA-91F3-9730F32F1E43}" destId="{C7CA5039-B8B6-493E-A2AA-3C7B84ACD9B9}" srcOrd="0" destOrd="0" presId="urn:microsoft.com/office/officeart/2005/8/layout/hierarchy4"/>
    <dgm:cxn modelId="{98DBD02C-F3A6-4524-A535-6F1ADF5A1E79}" type="presParOf" srcId="{00260F3F-A5D3-4AAA-91F3-9730F32F1E43}" destId="{5B03706B-CC62-4B00-BCD0-3F024F6F7DF9}" srcOrd="1" destOrd="0" presId="urn:microsoft.com/office/officeart/2005/8/layout/hierarchy4"/>
    <dgm:cxn modelId="{B8B2A2D1-CE17-4039-AF11-149076ABE9D3}" type="presParOf" srcId="{00260F3F-A5D3-4AAA-91F3-9730F32F1E43}" destId="{17DFD76E-D7FA-4A4A-A97C-0E26D91C764D}" srcOrd="2" destOrd="0" presId="urn:microsoft.com/office/officeart/2005/8/layout/hierarchy4"/>
    <dgm:cxn modelId="{0DE51235-6177-4BCB-8388-F51B1E16D58F}" type="presParOf" srcId="{17DFD76E-D7FA-4A4A-A97C-0E26D91C764D}" destId="{736444E1-9998-4996-A339-C83E700C5172}" srcOrd="0" destOrd="0" presId="urn:microsoft.com/office/officeart/2005/8/layout/hierarchy4"/>
    <dgm:cxn modelId="{02078EC4-AA09-4F95-9778-03B296CEF746}" type="presParOf" srcId="{736444E1-9998-4996-A339-C83E700C5172}" destId="{B6B85587-0EBA-48A5-9570-95C238F7AA46}" srcOrd="0" destOrd="0" presId="urn:microsoft.com/office/officeart/2005/8/layout/hierarchy4"/>
    <dgm:cxn modelId="{4C747D7A-E6EF-40C4-A3B5-7F3F2F0334D1}" type="presParOf" srcId="{736444E1-9998-4996-A339-C83E700C5172}" destId="{842F43A8-25C1-46E6-B5BD-1FA0D1DFD35C}" srcOrd="1" destOrd="0" presId="urn:microsoft.com/office/officeart/2005/8/layout/hierarchy4"/>
    <dgm:cxn modelId="{D3EBA217-B8A0-48A6-8283-725CFAAD7951}" type="presParOf" srcId="{17DFD76E-D7FA-4A4A-A97C-0E26D91C764D}" destId="{562B3A5C-8F4C-410B-BD5F-1226DD3838A8}" srcOrd="1" destOrd="0" presId="urn:microsoft.com/office/officeart/2005/8/layout/hierarchy4"/>
    <dgm:cxn modelId="{21D3C8E0-242B-4B27-A094-D336AD6D1914}" type="presParOf" srcId="{17DFD76E-D7FA-4A4A-A97C-0E26D91C764D}" destId="{0503099B-12FD-49E9-87C8-8EE7681E3A8E}" srcOrd="2" destOrd="0" presId="urn:microsoft.com/office/officeart/2005/8/layout/hierarchy4"/>
    <dgm:cxn modelId="{BE58FD2E-9589-4425-B784-6198E0C6895A}" type="presParOf" srcId="{0503099B-12FD-49E9-87C8-8EE7681E3A8E}" destId="{41E797F9-7B29-434B-83AD-AE09EAD802D8}" srcOrd="0" destOrd="0" presId="urn:microsoft.com/office/officeart/2005/8/layout/hierarchy4"/>
    <dgm:cxn modelId="{7E5C9072-7408-4603-B867-C72FFD86C7D7}" type="presParOf" srcId="{0503099B-12FD-49E9-87C8-8EE7681E3A8E}" destId="{98BC578A-D377-4461-A4FA-99D7BD460E5A}" srcOrd="1" destOrd="0" presId="urn:microsoft.com/office/officeart/2005/8/layout/hierarchy4"/>
    <dgm:cxn modelId="{52337FB2-288D-4AC2-91F2-B7EBCA70F7CA}" type="presParOf" srcId="{17DFD76E-D7FA-4A4A-A97C-0E26D91C764D}" destId="{261E8112-7765-43C3-B1BF-D170052EAAFA}" srcOrd="3" destOrd="0" presId="urn:microsoft.com/office/officeart/2005/8/layout/hierarchy4"/>
    <dgm:cxn modelId="{C6596274-0D58-4DEF-A310-9C2CB4B7D6BE}" type="presParOf" srcId="{17DFD76E-D7FA-4A4A-A97C-0E26D91C764D}" destId="{13C197C3-DE31-4242-AFAE-F5A1EA032A1F}" srcOrd="4" destOrd="0" presId="urn:microsoft.com/office/officeart/2005/8/layout/hierarchy4"/>
    <dgm:cxn modelId="{63F0734E-C675-42DC-928E-F15B084057D3}" type="presParOf" srcId="{13C197C3-DE31-4242-AFAE-F5A1EA032A1F}" destId="{7FC8D146-E608-421B-B029-858FCD217319}" srcOrd="0" destOrd="0" presId="urn:microsoft.com/office/officeart/2005/8/layout/hierarchy4"/>
    <dgm:cxn modelId="{66A294E2-2208-438F-A1AC-BDE1A94795D9}" type="presParOf" srcId="{13C197C3-DE31-4242-AFAE-F5A1EA032A1F}" destId="{F7AA08F5-01C9-4A95-8FB6-E109532434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IAS 1 specifies a ‘normal’ order to the notes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EA7ADDDC-7122-48B3-9054-49C43497F36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Emphasise that understandability and comparability should be considered when deciding a systematic order for the notes</a:t>
          </a:r>
          <a:endParaRPr lang="en-GB" dirty="0">
            <a:solidFill>
              <a:schemeClr val="bg1"/>
            </a:solidFill>
          </a:endParaRPr>
        </a:p>
      </dgm:t>
    </dgm:pt>
    <dgm:pt modelId="{34908161-4E1E-4333-AD4A-D6A9FD488EAE}" type="parTrans" cxnId="{9933F960-8979-470B-87F7-C917CEBD0E6E}">
      <dgm:prSet/>
      <dgm:spPr/>
      <dgm:t>
        <a:bodyPr/>
        <a:lstStyle/>
        <a:p>
          <a:endParaRPr lang="en-GB"/>
        </a:p>
      </dgm:t>
    </dgm:pt>
    <dgm:pt modelId="{C45AEE6A-A9E0-44CA-A969-9E8757EC91C5}" type="sibTrans" cxnId="{9933F960-8979-470B-87F7-C917CEBD0E6E}">
      <dgm:prSet/>
      <dgm:spPr/>
      <dgm:t>
        <a:bodyPr/>
        <a:lstStyle/>
        <a:p>
          <a:endParaRPr lang="en-GB"/>
        </a:p>
      </dgm:t>
    </dgm:pt>
    <dgm:pt modelId="{36443013-AC99-4411-8DFE-1F92AFEB6B0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Some preparers told the IASB that this perception of ‘normal’ makes it difficult for them to present related information together or indicate the relative importance of different disclosures</a:t>
          </a:r>
          <a:endParaRPr lang="en-GB" dirty="0">
            <a:solidFill>
              <a:srgbClr val="FF0000"/>
            </a:solidFill>
          </a:endParaRPr>
        </a:p>
      </dgm:t>
    </dgm:pt>
    <dgm:pt modelId="{F9DD6F90-C9E0-4623-BAF7-7CF3A8E67F2F}" type="parTrans" cxnId="{362E0775-4F08-48A1-815C-3C670160FF5E}">
      <dgm:prSet/>
      <dgm:spPr/>
      <dgm:t>
        <a:bodyPr/>
        <a:lstStyle/>
        <a:p>
          <a:endParaRPr lang="en-GB"/>
        </a:p>
      </dgm:t>
    </dgm:pt>
    <dgm:pt modelId="{1686BDA3-B3DF-4605-B6C9-2FA4F71CA022}" type="sibTrans" cxnId="{362E0775-4F08-48A1-815C-3C670160FF5E}">
      <dgm:prSet/>
      <dgm:spPr/>
      <dgm:t>
        <a:bodyPr/>
        <a:lstStyle/>
        <a:p>
          <a:endParaRPr lang="en-GB"/>
        </a:p>
      </dgm:t>
    </dgm:pt>
    <dgm:pt modelId="{01A51D41-AF02-4391-BFCB-5481AB6BAB9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CF84DA27-B3C3-427A-AB57-0CDB0D521D6D}" type="parTrans" cxnId="{D602FA35-98BF-41EE-8ACB-0B4158DFE0BD}">
      <dgm:prSet/>
      <dgm:spPr/>
      <dgm:t>
        <a:bodyPr/>
        <a:lstStyle/>
        <a:p>
          <a:endParaRPr lang="en-GB"/>
        </a:p>
      </dgm:t>
    </dgm:pt>
    <dgm:pt modelId="{CFA62C5E-26F5-45E6-8710-FC824672CB69}" type="sibTrans" cxnId="{D602FA35-98BF-41EE-8ACB-0B4158DFE0BD}">
      <dgm:prSet/>
      <dgm:spPr/>
      <dgm:t>
        <a:bodyPr/>
        <a:lstStyle/>
        <a:p>
          <a:endParaRPr lang="en-GB"/>
        </a:p>
      </dgm:t>
    </dgm:pt>
    <dgm:pt modelId="{4B637D71-E936-4EF7-AE2F-7CE4D26719B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Clarify that entities have flexibility for the order for the notes</a:t>
          </a:r>
          <a:endParaRPr lang="en-GB" dirty="0">
            <a:solidFill>
              <a:schemeClr val="bg1"/>
            </a:solidFill>
          </a:endParaRPr>
        </a:p>
      </dgm:t>
    </dgm:pt>
    <dgm:pt modelId="{4BE7E4E1-4880-4D85-B416-23A5C76B7725}" type="parTrans" cxnId="{0B4BDBA9-F61D-4EFF-AEA3-86C8C4DFB144}">
      <dgm:prSet/>
      <dgm:spPr/>
      <dgm:t>
        <a:bodyPr/>
        <a:lstStyle/>
        <a:p>
          <a:endParaRPr lang="en-GB"/>
        </a:p>
      </dgm:t>
    </dgm:pt>
    <dgm:pt modelId="{2D6BE5A8-86EE-4E5F-B4DE-6BF03DC8C65B}" type="sibTrans" cxnId="{0B4BDBA9-F61D-4EFF-AEA3-86C8C4DFB144}">
      <dgm:prSet/>
      <dgm:spPr/>
      <dgm:t>
        <a:bodyPr/>
        <a:lstStyle/>
        <a:p>
          <a:endParaRPr lang="en-GB"/>
        </a:p>
      </dgm:t>
    </dgm:pt>
    <dgm:pt modelId="{18261961-1D91-4506-BD7E-C3981A356518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Some investors have told the IASB they want to see how disclosures are related</a:t>
          </a:r>
          <a:endParaRPr lang="en-GB" dirty="0">
            <a:solidFill>
              <a:srgbClr val="FF0000"/>
            </a:solidFill>
          </a:endParaRPr>
        </a:p>
      </dgm:t>
    </dgm:pt>
    <dgm:pt modelId="{67EF948E-D625-494B-860E-23062F498368}" type="parTrans" cxnId="{A359A934-BC2B-41B8-8CCF-8CEFCD4914BC}">
      <dgm:prSet/>
      <dgm:spPr/>
      <dgm:t>
        <a:bodyPr/>
        <a:lstStyle/>
        <a:p>
          <a:endParaRPr lang="en-GB"/>
        </a:p>
      </dgm:t>
    </dgm:pt>
    <dgm:pt modelId="{D0EC88F4-7436-4893-B7A9-15984ADA4AEA}" type="sibTrans" cxnId="{A359A934-BC2B-41B8-8CCF-8CEFCD4914BC}">
      <dgm:prSet/>
      <dgm:spPr/>
      <dgm:t>
        <a:bodyPr/>
        <a:lstStyle/>
        <a:p>
          <a:endParaRPr lang="en-GB"/>
        </a:p>
      </dgm:t>
    </dgm:pt>
    <dgm:pt modelId="{01F356BA-C1E9-424E-AC62-6D564D72A5A0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related information could be disclosed together, for example, the financial instrument accounting policy and the financial instrument note, or more important information could be shown first</a:t>
          </a:r>
          <a:endParaRPr lang="en-GB" dirty="0">
            <a:solidFill>
              <a:schemeClr val="bg1"/>
            </a:solidFill>
          </a:endParaRPr>
        </a:p>
      </dgm:t>
    </dgm:pt>
    <dgm:pt modelId="{A7BDDE69-968C-4A6B-BE58-C36100EB1671}" type="parTrans" cxnId="{0E9ED275-DC90-4552-8569-1564EB43C22A}">
      <dgm:prSet/>
      <dgm:spPr/>
      <dgm:t>
        <a:bodyPr/>
        <a:lstStyle/>
        <a:p>
          <a:endParaRPr lang="en-GB"/>
        </a:p>
      </dgm:t>
    </dgm:pt>
    <dgm:pt modelId="{0D7EA05B-78B2-4019-A25F-59DB7CB27B3E}" type="sibTrans" cxnId="{0E9ED275-DC90-4552-8569-1564EB43C22A}">
      <dgm:prSet/>
      <dgm:spPr/>
      <dgm:t>
        <a:bodyPr/>
        <a:lstStyle/>
        <a:p>
          <a:endParaRPr lang="en-GB"/>
        </a:p>
      </dgm:t>
    </dgm:pt>
    <dgm:pt modelId="{DA811591-EBFC-4594-A1E5-66C14C9BC67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355F2629-C2B5-40E3-8C52-D9869C905CE7}" type="parTrans" cxnId="{DA0610DB-9103-405D-93A5-742CFBC85DE0}">
      <dgm:prSet/>
      <dgm:spPr/>
      <dgm:t>
        <a:bodyPr/>
        <a:lstStyle/>
        <a:p>
          <a:endParaRPr lang="en-GB"/>
        </a:p>
      </dgm:t>
    </dgm:pt>
    <dgm:pt modelId="{5F0567D1-5BB2-4B7D-8C0D-476ED2D6A4B5}" type="sibTrans" cxnId="{DA0610DB-9103-405D-93A5-742CFBC85DE0}">
      <dgm:prSet/>
      <dgm:spPr/>
      <dgm:t>
        <a:bodyPr/>
        <a:lstStyle/>
        <a:p>
          <a:endParaRPr lang="en-GB"/>
        </a:p>
      </dgm:t>
    </dgm:pt>
    <dgm:pt modelId="{F5032B55-6F40-49B1-85B0-74E711837828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Result: related information spread throughout the financial statements making it difficult to connect relevant information</a:t>
          </a:r>
          <a:endParaRPr lang="en-GB" dirty="0">
            <a:solidFill>
              <a:schemeClr val="bg1"/>
            </a:solidFill>
          </a:endParaRPr>
        </a:p>
      </dgm:t>
    </dgm:pt>
    <dgm:pt modelId="{C059BBD3-3A46-4C07-A7DE-67F266C9E438}" type="parTrans" cxnId="{A54EAFDB-DBB7-42EF-8A2E-3135A7146F93}">
      <dgm:prSet/>
      <dgm:spPr/>
      <dgm:t>
        <a:bodyPr/>
        <a:lstStyle/>
        <a:p>
          <a:endParaRPr lang="en-GB"/>
        </a:p>
      </dgm:t>
    </dgm:pt>
    <dgm:pt modelId="{533CBE7F-8EC7-434A-BFE1-A636EDA5B81D}" type="sibTrans" cxnId="{A54EAFDB-DBB7-42EF-8A2E-3135A7146F93}">
      <dgm:prSet/>
      <dgm:spPr/>
      <dgm:t>
        <a:bodyPr/>
        <a:lstStyle/>
        <a:p>
          <a:endParaRPr lang="en-GB"/>
        </a:p>
      </dgm:t>
    </dgm:pt>
    <dgm:pt modelId="{1B465DD4-BB23-44F9-9FA0-1DCC382CE691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rgbClr val="FF0000"/>
            </a:solidFill>
          </a:endParaRPr>
        </a:p>
      </dgm:t>
    </dgm:pt>
    <dgm:pt modelId="{EC4B5B1F-D715-40DD-AA79-FEB3BA27746C}" type="parTrans" cxnId="{0C2D29A6-7CFD-4611-AA0F-C90C9C4B610D}">
      <dgm:prSet/>
      <dgm:spPr/>
      <dgm:t>
        <a:bodyPr/>
        <a:lstStyle/>
        <a:p>
          <a:endParaRPr lang="en-GB"/>
        </a:p>
      </dgm:t>
    </dgm:pt>
    <dgm:pt modelId="{91D669E7-DFCD-4F3E-A581-5B2788F248A4}" type="sibTrans" cxnId="{0C2D29A6-7CFD-4611-AA0F-C90C9C4B610D}">
      <dgm:prSet/>
      <dgm:spPr/>
      <dgm:t>
        <a:bodyPr/>
        <a:lstStyle/>
        <a:p>
          <a:endParaRPr lang="en-GB"/>
        </a:p>
      </dgm:t>
    </dgm:pt>
    <dgm:pt modelId="{D34373BC-064F-4CE3-AC22-089C555112D0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9D399724-2952-4485-BCB5-E66EE4A0AA2C}" type="parTrans" cxnId="{4A7CCB5E-DD5D-4D8E-BDCD-081C8C4C0DE6}">
      <dgm:prSet/>
      <dgm:spPr/>
      <dgm:t>
        <a:bodyPr/>
        <a:lstStyle/>
        <a:p>
          <a:endParaRPr lang="en-GB"/>
        </a:p>
      </dgm:t>
    </dgm:pt>
    <dgm:pt modelId="{561F24FD-FE73-44B4-96C5-49D87AB973F0}" type="sibTrans" cxnId="{4A7CCB5E-DD5D-4D8E-BDCD-081C8C4C0DE6}">
      <dgm:prSet/>
      <dgm:spPr/>
      <dgm:t>
        <a:bodyPr/>
        <a:lstStyle/>
        <a:p>
          <a:endParaRPr lang="en-GB"/>
        </a:p>
      </dgm:t>
    </dgm:pt>
    <dgm:pt modelId="{A0FC4CEE-4B0F-4808-B162-779CBFCD7CF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B98B35B2-963F-4D7E-901C-B35D09B2EEDC}" type="parTrans" cxnId="{B0F16C26-B21E-4DEA-BF52-C634250A0324}">
      <dgm:prSet/>
      <dgm:spPr/>
      <dgm:t>
        <a:bodyPr/>
        <a:lstStyle/>
        <a:p>
          <a:endParaRPr lang="en-GB"/>
        </a:p>
      </dgm:t>
    </dgm:pt>
    <dgm:pt modelId="{C6DB617C-3518-4839-AB8F-F4F502FE8880}" type="sibTrans" cxnId="{B0F16C26-B21E-4DEA-BF52-C634250A0324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E9CF01-7B10-4452-8331-BE29F9BAD365}" type="presOf" srcId="{A0FC4CEE-4B0F-4808-B162-779CBFCD7CFA}" destId="{BB864BCA-6D99-4E85-89CF-9127FE023983}" srcOrd="0" destOrd="3" presId="urn:microsoft.com/office/officeart/2005/8/layout/hList1"/>
    <dgm:cxn modelId="{0E9ED275-DC90-4552-8569-1564EB43C22A}" srcId="{9F0413B2-8336-43B1-95F3-009F4A34DE82}" destId="{01F356BA-C1E9-424E-AC62-6D564D72A5A0}" srcOrd="5" destOrd="0" parTransId="{A7BDDE69-968C-4A6B-BE58-C36100EB1671}" sibTransId="{0D7EA05B-78B2-4019-A25F-59DB7CB27B3E}"/>
    <dgm:cxn modelId="{AF94796E-EF6A-4735-9C7E-34AE4F95E808}" type="presOf" srcId="{DA811591-EBFC-4594-A1E5-66C14C9BC672}" destId="{BB864BCA-6D99-4E85-89CF-9127FE023983}" srcOrd="0" destOrd="4" presId="urn:microsoft.com/office/officeart/2005/8/layout/hList1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2C506065-9E07-46B7-A081-31CAF2B20A73}" type="presOf" srcId="{EA7ADDDC-7122-48B3-9054-49C43497F36D}" destId="{BB864BCA-6D99-4E85-89CF-9127FE023983}" srcOrd="0" destOrd="1" presId="urn:microsoft.com/office/officeart/2005/8/layout/hList1"/>
    <dgm:cxn modelId="{DD495EA7-CF2A-45DF-9BEA-93027239C892}" type="presOf" srcId="{F5032B55-6F40-49B1-85B0-74E711837828}" destId="{3595B9DB-A0FC-47DA-8C0F-7D57E688EB12}" srcOrd="0" destOrd="4" presId="urn:microsoft.com/office/officeart/2005/8/layout/hList1"/>
    <dgm:cxn modelId="{3C5BBA99-B4F4-4606-A266-BBD864118710}" type="presOf" srcId="{A8DF9D09-5079-4C80-B212-E6A8973445F2}" destId="{3595B9DB-A0FC-47DA-8C0F-7D57E688EB12}" srcOrd="0" destOrd="0" presId="urn:microsoft.com/office/officeart/2005/8/layout/hList1"/>
    <dgm:cxn modelId="{59BCE4D6-0659-4071-8A1C-1DD9BA12E7F6}" type="presOf" srcId="{36443013-AC99-4411-8DFE-1F92AFEB6B0A}" destId="{3595B9DB-A0FC-47DA-8C0F-7D57E688EB12}" srcOrd="0" destOrd="1" presId="urn:microsoft.com/office/officeart/2005/8/layout/hList1"/>
    <dgm:cxn modelId="{A359A934-BC2B-41B8-8CCF-8CEFCD4914BC}" srcId="{FA9071BF-9B61-4B39-A0C2-2A2A1541282A}" destId="{18261961-1D91-4506-BD7E-C3981A356518}" srcOrd="2" destOrd="0" parTransId="{67EF948E-D625-494B-860E-23062F498368}" sibTransId="{D0EC88F4-7436-4893-B7A9-15984ADA4AEA}"/>
    <dgm:cxn modelId="{DA0610DB-9103-405D-93A5-742CFBC85DE0}" srcId="{9F0413B2-8336-43B1-95F3-009F4A34DE82}" destId="{DA811591-EBFC-4594-A1E5-66C14C9BC672}" srcOrd="4" destOrd="0" parTransId="{355F2629-C2B5-40E3-8C52-D9869C905CE7}" sibTransId="{5F0567D1-5BB2-4B7D-8C0D-476ED2D6A4B5}"/>
    <dgm:cxn modelId="{61BF375E-6FD0-41B5-B2F7-62FFE5B27956}" type="presOf" srcId="{4B637D71-E936-4EF7-AE2F-7CE4D26719BA}" destId="{BB864BCA-6D99-4E85-89CF-9127FE023983}" srcOrd="0" destOrd="0" presId="urn:microsoft.com/office/officeart/2005/8/layout/hList1"/>
    <dgm:cxn modelId="{7E1914C1-B4F3-4D89-9892-C9694149B9EE}" type="presOf" srcId="{D34373BC-064F-4CE3-AC22-089C555112D0}" destId="{BB864BCA-6D99-4E85-89CF-9127FE023983}" srcOrd="0" destOrd="2" presId="urn:microsoft.com/office/officeart/2005/8/layout/hList1"/>
    <dgm:cxn modelId="{4A7CCB5E-DD5D-4D8E-BDCD-081C8C4C0DE6}" srcId="{9F0413B2-8336-43B1-95F3-009F4A34DE82}" destId="{D34373BC-064F-4CE3-AC22-089C555112D0}" srcOrd="2" destOrd="0" parTransId="{9D399724-2952-4485-BCB5-E66EE4A0AA2C}" sibTransId="{561F24FD-FE73-44B4-96C5-49D87AB973F0}"/>
    <dgm:cxn modelId="{923F7057-5A8F-4136-8E22-22E2DF2A81E9}" type="presOf" srcId="{9F0413B2-8336-43B1-95F3-009F4A34DE82}" destId="{49AF2440-58BD-409A-8091-6387CE41ADD4}" srcOrd="0" destOrd="0" presId="urn:microsoft.com/office/officeart/2005/8/layout/hList1"/>
    <dgm:cxn modelId="{A54EAFDB-DBB7-42EF-8A2E-3135A7146F93}" srcId="{FA9071BF-9B61-4B39-A0C2-2A2A1541282A}" destId="{F5032B55-6F40-49B1-85B0-74E711837828}" srcOrd="4" destOrd="0" parTransId="{C059BBD3-3A46-4C07-A7DE-67F266C9E438}" sibTransId="{533CBE7F-8EC7-434A-BFE1-A636EDA5B81D}"/>
    <dgm:cxn modelId="{B0F16C26-B21E-4DEA-BF52-C634250A0324}" srcId="{9F0413B2-8336-43B1-95F3-009F4A34DE82}" destId="{A0FC4CEE-4B0F-4808-B162-779CBFCD7CFA}" srcOrd="3" destOrd="0" parTransId="{B98B35B2-963F-4D7E-901C-B35D09B2EEDC}" sibTransId="{C6DB617C-3518-4839-AB8F-F4F502FE8880}"/>
    <dgm:cxn modelId="{FA67077B-1041-4D13-85D2-75A6D8C1558F}" type="presOf" srcId="{E1E70FCF-F2C3-4C73-818E-882DD557B6D7}" destId="{E73AC0EF-31BB-4037-9E86-ADCC2366190B}" srcOrd="0" destOrd="0" presId="urn:microsoft.com/office/officeart/2005/8/layout/hList1"/>
    <dgm:cxn modelId="{362E0775-4F08-48A1-815C-3C670160FF5E}" srcId="{FA9071BF-9B61-4B39-A0C2-2A2A1541282A}" destId="{36443013-AC99-4411-8DFE-1F92AFEB6B0A}" srcOrd="1" destOrd="0" parTransId="{F9DD6F90-C9E0-4623-BAF7-7CF3A8E67F2F}" sibTransId="{1686BDA3-B3DF-4605-B6C9-2FA4F71CA022}"/>
    <dgm:cxn modelId="{0B4BDBA9-F61D-4EFF-AEA3-86C8C4DFB144}" srcId="{9F0413B2-8336-43B1-95F3-009F4A34DE82}" destId="{4B637D71-E936-4EF7-AE2F-7CE4D26719BA}" srcOrd="0" destOrd="0" parTransId="{4BE7E4E1-4880-4D85-B416-23A5C76B7725}" sibTransId="{2D6BE5A8-86EE-4E5F-B4DE-6BF03DC8C65B}"/>
    <dgm:cxn modelId="{C4E948CF-645C-4E24-AC50-177B268694A5}" type="presOf" srcId="{FA9071BF-9B61-4B39-A0C2-2A2A1541282A}" destId="{FBC4D01B-C3B6-4A9A-93D9-A0135AAA20C3}" srcOrd="0" destOrd="0" presId="urn:microsoft.com/office/officeart/2005/8/layout/hList1"/>
    <dgm:cxn modelId="{804D252D-833F-4932-B2D6-FE783DF2C7B9}" type="presOf" srcId="{18261961-1D91-4506-BD7E-C3981A356518}" destId="{3595B9DB-A0FC-47DA-8C0F-7D57E688EB12}" srcOrd="0" destOrd="2" presId="urn:microsoft.com/office/officeart/2005/8/layout/hList1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D8A3DD04-FC46-4A84-A080-9811D0809727}" type="presOf" srcId="{01F356BA-C1E9-424E-AC62-6D564D72A5A0}" destId="{BB864BCA-6D99-4E85-89CF-9127FE023983}" srcOrd="0" destOrd="5" presId="urn:microsoft.com/office/officeart/2005/8/layout/hList1"/>
    <dgm:cxn modelId="{5B61BD41-BA62-48FF-A3D9-C816DDF213DE}" type="presOf" srcId="{01A51D41-AF02-4391-BFCB-5481AB6BAB9B}" destId="{BB864BCA-6D99-4E85-89CF-9127FE023983}" srcOrd="0" destOrd="6" presId="urn:microsoft.com/office/officeart/2005/8/layout/hList1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906A3C42-A568-45F3-A420-4551B49E1B74}" type="presOf" srcId="{1B465DD4-BB23-44F9-9FA0-1DCC382CE691}" destId="{3595B9DB-A0FC-47DA-8C0F-7D57E688EB12}" srcOrd="0" destOrd="3" presId="urn:microsoft.com/office/officeart/2005/8/layout/hList1"/>
    <dgm:cxn modelId="{0C2D29A6-7CFD-4611-AA0F-C90C9C4B610D}" srcId="{FA9071BF-9B61-4B39-A0C2-2A2A1541282A}" destId="{1B465DD4-BB23-44F9-9FA0-1DCC382CE691}" srcOrd="3" destOrd="0" parTransId="{EC4B5B1F-D715-40DD-AA79-FEB3BA27746C}" sibTransId="{91D669E7-DFCD-4F3E-A581-5B2788F248A4}"/>
    <dgm:cxn modelId="{9933F960-8979-470B-87F7-C917CEBD0E6E}" srcId="{9F0413B2-8336-43B1-95F3-009F4A34DE82}" destId="{EA7ADDDC-7122-48B3-9054-49C43497F36D}" srcOrd="1" destOrd="0" parTransId="{34908161-4E1E-4333-AD4A-D6A9FD488EAE}" sibTransId="{C45AEE6A-A9E0-44CA-A969-9E8757EC91C5}"/>
    <dgm:cxn modelId="{D602FA35-98BF-41EE-8ACB-0B4158DFE0BD}" srcId="{9F0413B2-8336-43B1-95F3-009F4A34DE82}" destId="{01A51D41-AF02-4391-BFCB-5481AB6BAB9B}" srcOrd="6" destOrd="0" parTransId="{CF84DA27-B3C3-427A-AB57-0CDB0D521D6D}" sibTransId="{CFA62C5E-26F5-45E6-8710-FC824672CB69}"/>
    <dgm:cxn modelId="{3F9604C8-090C-449A-9784-466305706D9C}" type="presParOf" srcId="{E73AC0EF-31BB-4037-9E86-ADCC2366190B}" destId="{F32C399E-0192-44B7-9FC0-4B217451E1DE}" srcOrd="0" destOrd="0" presId="urn:microsoft.com/office/officeart/2005/8/layout/hList1"/>
    <dgm:cxn modelId="{908D6166-A813-41D8-AD72-F04AC19376C7}" type="presParOf" srcId="{F32C399E-0192-44B7-9FC0-4B217451E1DE}" destId="{FBC4D01B-C3B6-4A9A-93D9-A0135AAA20C3}" srcOrd="0" destOrd="0" presId="urn:microsoft.com/office/officeart/2005/8/layout/hList1"/>
    <dgm:cxn modelId="{38A5A7E2-4C12-4AC1-B207-33D530217BD5}" type="presParOf" srcId="{F32C399E-0192-44B7-9FC0-4B217451E1DE}" destId="{3595B9DB-A0FC-47DA-8C0F-7D57E688EB12}" srcOrd="1" destOrd="0" presId="urn:microsoft.com/office/officeart/2005/8/layout/hList1"/>
    <dgm:cxn modelId="{3369F782-5D21-4B45-BAE9-0007BAB2C7BE}" type="presParOf" srcId="{E73AC0EF-31BB-4037-9E86-ADCC2366190B}" destId="{123C825A-AF66-4C6A-9A86-8EE46034EA17}" srcOrd="1" destOrd="0" presId="urn:microsoft.com/office/officeart/2005/8/layout/hList1"/>
    <dgm:cxn modelId="{258F956E-0329-4A76-867F-AF25E0296D78}" type="presParOf" srcId="{E73AC0EF-31BB-4037-9E86-ADCC2366190B}" destId="{16EB4571-3625-4932-9BFE-A30DAFB77BD0}" srcOrd="2" destOrd="0" presId="urn:microsoft.com/office/officeart/2005/8/layout/hList1"/>
    <dgm:cxn modelId="{FC0FF72B-77D1-4DAA-BB6A-18030493A08E}" type="presParOf" srcId="{16EB4571-3625-4932-9BFE-A30DAFB77BD0}" destId="{49AF2440-58BD-409A-8091-6387CE41ADD4}" srcOrd="0" destOrd="0" presId="urn:microsoft.com/office/officeart/2005/8/layout/hList1"/>
    <dgm:cxn modelId="{A9AE76C5-ABCB-4B2F-B51A-6EAFBB7EC387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Some preparers would like to include subtotals not specified by IFRS</a:t>
          </a:r>
          <a:r>
            <a:rPr lang="en-GB" dirty="0" smtClean="0">
              <a:solidFill>
                <a:srgbClr val="FF0000"/>
              </a:solidFill>
            </a:rPr>
            <a:t> </a:t>
          </a:r>
          <a:r>
            <a:rPr lang="en-GB" dirty="0" smtClean="0">
              <a:solidFill>
                <a:schemeClr val="bg1"/>
              </a:solidFill>
            </a:rPr>
            <a:t>on the face of the income statement but they are discouraged from doing so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EA7ADDDC-7122-48B3-9054-49C43497F36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Introduce requirements: if an entity wants to present subtotals, they must be:</a:t>
          </a:r>
          <a:endParaRPr lang="en-GB" dirty="0">
            <a:solidFill>
              <a:schemeClr val="bg1"/>
            </a:solidFill>
          </a:endParaRPr>
        </a:p>
      </dgm:t>
    </dgm:pt>
    <dgm:pt modelId="{34908161-4E1E-4333-AD4A-D6A9FD488EAE}" type="parTrans" cxnId="{9933F960-8979-470B-87F7-C917CEBD0E6E}">
      <dgm:prSet/>
      <dgm:spPr/>
      <dgm:t>
        <a:bodyPr/>
        <a:lstStyle/>
        <a:p>
          <a:endParaRPr lang="en-GB"/>
        </a:p>
      </dgm:t>
    </dgm:pt>
    <dgm:pt modelId="{C45AEE6A-A9E0-44CA-A969-9E8757EC91C5}" type="sibTrans" cxnId="{9933F960-8979-470B-87F7-C917CEBD0E6E}">
      <dgm:prSet/>
      <dgm:spPr/>
      <dgm:t>
        <a:bodyPr/>
        <a:lstStyle/>
        <a:p>
          <a:endParaRPr lang="en-GB"/>
        </a:p>
      </dgm:t>
    </dgm:pt>
    <dgm:pt modelId="{A6C364CF-6910-42C2-BC02-AC0B1E69D419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Recognised and measured in accordance with IFRS</a:t>
          </a:r>
          <a:endParaRPr lang="en-GB" dirty="0">
            <a:solidFill>
              <a:schemeClr val="bg1"/>
            </a:solidFill>
          </a:endParaRPr>
        </a:p>
      </dgm:t>
    </dgm:pt>
    <dgm:pt modelId="{C4791AAB-5E1E-448D-83E5-45D19BFBE264}" type="parTrans" cxnId="{BF557189-4DDE-4833-8B54-C1FE5BC7CDC9}">
      <dgm:prSet/>
      <dgm:spPr/>
      <dgm:t>
        <a:bodyPr/>
        <a:lstStyle/>
        <a:p>
          <a:endParaRPr lang="en-GB"/>
        </a:p>
      </dgm:t>
    </dgm:pt>
    <dgm:pt modelId="{1A3D9451-205E-4DB9-BCB1-CF769EB2C866}" type="sibTrans" cxnId="{BF557189-4DDE-4833-8B54-C1FE5BC7CDC9}">
      <dgm:prSet/>
      <dgm:spPr/>
      <dgm:t>
        <a:bodyPr/>
        <a:lstStyle/>
        <a:p>
          <a:endParaRPr lang="en-GB"/>
        </a:p>
      </dgm:t>
    </dgm:pt>
    <dgm:pt modelId="{614A3353-F511-4B18-803B-58EB0DD1812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Presented and labelled to make the subtotal understandable</a:t>
          </a:r>
          <a:endParaRPr lang="en-GB" dirty="0">
            <a:solidFill>
              <a:schemeClr val="bg1"/>
            </a:solidFill>
          </a:endParaRPr>
        </a:p>
      </dgm:t>
    </dgm:pt>
    <dgm:pt modelId="{F1A455C1-3431-4FD1-9E45-C5904DB9B6EF}" type="parTrans" cxnId="{4C61B65F-B9F0-4831-B4DD-7C80804299E0}">
      <dgm:prSet/>
      <dgm:spPr/>
      <dgm:t>
        <a:bodyPr/>
        <a:lstStyle/>
        <a:p>
          <a:endParaRPr lang="en-GB"/>
        </a:p>
      </dgm:t>
    </dgm:pt>
    <dgm:pt modelId="{220297F8-A325-4663-8569-49F7AA393050}" type="sibTrans" cxnId="{4C61B65F-B9F0-4831-B4DD-7C80804299E0}">
      <dgm:prSet/>
      <dgm:spPr/>
      <dgm:t>
        <a:bodyPr/>
        <a:lstStyle/>
        <a:p>
          <a:endParaRPr lang="en-GB"/>
        </a:p>
      </dgm:t>
    </dgm:pt>
    <dgm:pt modelId="{86DE85AA-822A-483D-9AE7-B6A231B681B1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Be consistent from period to period</a:t>
          </a:r>
          <a:endParaRPr lang="en-GB" dirty="0">
            <a:solidFill>
              <a:schemeClr val="bg1"/>
            </a:solidFill>
          </a:endParaRPr>
        </a:p>
      </dgm:t>
    </dgm:pt>
    <dgm:pt modelId="{E6607863-3F6D-476F-8620-18EDA3D5EB0C}" type="parTrans" cxnId="{2BB894D8-FF14-4D47-973C-A12E9446A866}">
      <dgm:prSet/>
      <dgm:spPr/>
      <dgm:t>
        <a:bodyPr/>
        <a:lstStyle/>
        <a:p>
          <a:endParaRPr lang="en-GB"/>
        </a:p>
      </dgm:t>
    </dgm:pt>
    <dgm:pt modelId="{E3BF6018-663B-45BC-996E-C89EE35F2795}" type="sibTrans" cxnId="{2BB894D8-FF14-4D47-973C-A12E9446A866}">
      <dgm:prSet/>
      <dgm:spPr/>
      <dgm:t>
        <a:bodyPr/>
        <a:lstStyle/>
        <a:p>
          <a:endParaRPr lang="en-GB"/>
        </a:p>
      </dgm:t>
    </dgm:pt>
    <dgm:pt modelId="{7CDB6136-83A9-44E1-9C1A-598C3A409298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Not be displayed with more prominence than specifically required subtotals and totals (SOCI only)</a:t>
          </a:r>
          <a:endParaRPr lang="en-GB" dirty="0">
            <a:solidFill>
              <a:schemeClr val="bg1"/>
            </a:solidFill>
          </a:endParaRPr>
        </a:p>
      </dgm:t>
    </dgm:pt>
    <dgm:pt modelId="{56DA430A-175F-415D-A1B7-AE0AB8D6E6B5}" type="parTrans" cxnId="{36D67CC3-E1FE-47A6-A1E9-1F72C205712C}">
      <dgm:prSet/>
      <dgm:spPr/>
      <dgm:t>
        <a:bodyPr/>
        <a:lstStyle/>
        <a:p>
          <a:endParaRPr lang="en-GB"/>
        </a:p>
      </dgm:t>
    </dgm:pt>
    <dgm:pt modelId="{2458397D-92F3-47DA-892C-DA3131904D44}" type="sibTrans" cxnId="{36D67CC3-E1FE-47A6-A1E9-1F72C205712C}">
      <dgm:prSet/>
      <dgm:spPr/>
      <dgm:t>
        <a:bodyPr/>
        <a:lstStyle/>
        <a:p>
          <a:endParaRPr lang="en-GB"/>
        </a:p>
      </dgm:t>
    </dgm:pt>
    <dgm:pt modelId="{E37085A5-4832-409F-8475-8FC481F6E1F8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Result:  additional subtotals may not be provided even though management think they are useful</a:t>
          </a:r>
          <a:endParaRPr lang="en-GB" dirty="0">
            <a:solidFill>
              <a:schemeClr val="bg1"/>
            </a:solidFill>
          </a:endParaRPr>
        </a:p>
      </dgm:t>
    </dgm:pt>
    <dgm:pt modelId="{7209D1FE-2DC5-4EE3-8C53-B0BACAAA4015}" type="parTrans" cxnId="{167BD86B-EA67-4CC6-9200-FC885FC4AE33}">
      <dgm:prSet/>
      <dgm:spPr/>
      <dgm:t>
        <a:bodyPr/>
        <a:lstStyle/>
        <a:p>
          <a:endParaRPr lang="en-GB"/>
        </a:p>
      </dgm:t>
    </dgm:pt>
    <dgm:pt modelId="{5AB2AF2C-5F89-4AF1-BF0F-93812042CB2A}" type="sibTrans" cxnId="{167BD86B-EA67-4CC6-9200-FC885FC4AE33}">
      <dgm:prSet/>
      <dgm:spPr/>
      <dgm:t>
        <a:bodyPr/>
        <a:lstStyle/>
        <a:p>
          <a:endParaRPr lang="en-GB"/>
        </a:p>
      </dgm:t>
    </dgm:pt>
    <dgm:pt modelId="{F109D371-BEC4-4289-82A2-65D3BE840A1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B62CE9CD-4701-4317-8387-CC0B89CF5952}" type="parTrans" cxnId="{C98A6586-C8C1-4235-B4BE-0DE48394D4CF}">
      <dgm:prSet/>
      <dgm:spPr/>
      <dgm:t>
        <a:bodyPr/>
        <a:lstStyle/>
        <a:p>
          <a:endParaRPr lang="en-GB"/>
        </a:p>
      </dgm:t>
    </dgm:pt>
    <dgm:pt modelId="{2C5961A0-F285-4C49-83C0-F63487415143}" type="sibTrans" cxnId="{C98A6586-C8C1-4235-B4BE-0DE48394D4CF}">
      <dgm:prSet/>
      <dgm:spPr/>
      <dgm:t>
        <a:bodyPr/>
        <a:lstStyle/>
        <a:p>
          <a:endParaRPr lang="en-GB"/>
        </a:p>
      </dgm:t>
    </dgm:pt>
    <dgm:pt modelId="{137B528C-8D8D-475C-BFBE-1F073AFC20D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relevant subtotals may be included in the statement(s) of profit or loss and other comprehensive income and statement of financial position</a:t>
          </a:r>
          <a:endParaRPr lang="en-GB" dirty="0">
            <a:solidFill>
              <a:schemeClr val="bg1"/>
            </a:solidFill>
          </a:endParaRPr>
        </a:p>
      </dgm:t>
    </dgm:pt>
    <dgm:pt modelId="{309D798C-603D-4EA5-BEA5-BE8E210862C1}" type="parTrans" cxnId="{C4B3C26B-FBAB-407C-9C6F-028213285FFD}">
      <dgm:prSet/>
      <dgm:spPr/>
      <dgm:t>
        <a:bodyPr/>
        <a:lstStyle/>
        <a:p>
          <a:endParaRPr lang="en-GB"/>
        </a:p>
      </dgm:t>
    </dgm:pt>
    <dgm:pt modelId="{0AECD724-1613-4FCE-B1CE-3FF4CE1FFE49}" type="sibTrans" cxnId="{C4B3C26B-FBAB-407C-9C6F-028213285FFD}">
      <dgm:prSet/>
      <dgm:spPr/>
      <dgm:t>
        <a:bodyPr/>
        <a:lstStyle/>
        <a:p>
          <a:endParaRPr lang="en-GB"/>
        </a:p>
      </dgm:t>
    </dgm:pt>
    <dgm:pt modelId="{280FB48C-9F56-4118-B294-832E471FEF85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5FFBC546-7ADA-4B8C-BF67-25F7D78E6263}" type="parTrans" cxnId="{9477DC1A-EBF2-4B11-8119-4909761601D1}">
      <dgm:prSet/>
      <dgm:spPr/>
      <dgm:t>
        <a:bodyPr/>
        <a:lstStyle/>
        <a:p>
          <a:endParaRPr lang="en-GB"/>
        </a:p>
      </dgm:t>
    </dgm:pt>
    <dgm:pt modelId="{DD16E248-638E-4AF1-96D6-09BB66028DBC}" type="sibTrans" cxnId="{9477DC1A-EBF2-4B11-8119-4909761601D1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F92865-20CB-4715-9C80-BD81CB5F69A6}" type="presOf" srcId="{E1E70FCF-F2C3-4C73-818E-882DD557B6D7}" destId="{E73AC0EF-31BB-4037-9E86-ADCC2366190B}" srcOrd="0" destOrd="0" presId="urn:microsoft.com/office/officeart/2005/8/layout/hList1"/>
    <dgm:cxn modelId="{B5E4E02B-CAAA-45EA-9A17-92AE17D03752}" type="presOf" srcId="{9F0413B2-8336-43B1-95F3-009F4A34DE82}" destId="{49AF2440-58BD-409A-8091-6387CE41ADD4}" srcOrd="0" destOrd="0" presId="urn:microsoft.com/office/officeart/2005/8/layout/hList1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3F7BBDB9-524C-4ADD-B14C-60EE84134022}" type="presOf" srcId="{137B528C-8D8D-475C-BFBE-1F073AFC20DD}" destId="{BB864BCA-6D99-4E85-89CF-9127FE023983}" srcOrd="0" destOrd="6" presId="urn:microsoft.com/office/officeart/2005/8/layout/hList1"/>
    <dgm:cxn modelId="{2BB894D8-FF14-4D47-973C-A12E9446A866}" srcId="{EA7ADDDC-7122-48B3-9054-49C43497F36D}" destId="{86DE85AA-822A-483D-9AE7-B6A231B681B1}" srcOrd="2" destOrd="0" parTransId="{E6607863-3F6D-476F-8620-18EDA3D5EB0C}" sibTransId="{E3BF6018-663B-45BC-996E-C89EE35F2795}"/>
    <dgm:cxn modelId="{4612DF81-38AA-4729-8DE8-65698AB0BD40}" type="presOf" srcId="{FA9071BF-9B61-4B39-A0C2-2A2A1541282A}" destId="{FBC4D01B-C3B6-4A9A-93D9-A0135AAA20C3}" srcOrd="0" destOrd="0" presId="urn:microsoft.com/office/officeart/2005/8/layout/hList1"/>
    <dgm:cxn modelId="{6EA1A034-5AF0-4806-8BA7-079EC231D9D9}" type="presOf" srcId="{614A3353-F511-4B18-803B-58EB0DD18122}" destId="{BB864BCA-6D99-4E85-89CF-9127FE023983}" srcOrd="0" destOrd="2" presId="urn:microsoft.com/office/officeart/2005/8/layout/hList1"/>
    <dgm:cxn modelId="{BF557189-4DDE-4833-8B54-C1FE5BC7CDC9}" srcId="{EA7ADDDC-7122-48B3-9054-49C43497F36D}" destId="{A6C364CF-6910-42C2-BC02-AC0B1E69D419}" srcOrd="0" destOrd="0" parTransId="{C4791AAB-5E1E-448D-83E5-45D19BFBE264}" sibTransId="{1A3D9451-205E-4DB9-BCB1-CF769EB2C866}"/>
    <dgm:cxn modelId="{5C29F356-33A0-459F-A936-461ED14350E8}" type="presOf" srcId="{E37085A5-4832-409F-8475-8FC481F6E1F8}" destId="{3595B9DB-A0FC-47DA-8C0F-7D57E688EB12}" srcOrd="0" destOrd="2" presId="urn:microsoft.com/office/officeart/2005/8/layout/hList1"/>
    <dgm:cxn modelId="{F917FF98-57D9-4DD1-ADD2-D33BCE44A554}" type="presOf" srcId="{280FB48C-9F56-4118-B294-832E471FEF85}" destId="{BB864BCA-6D99-4E85-89CF-9127FE023983}" srcOrd="0" destOrd="5" presId="urn:microsoft.com/office/officeart/2005/8/layout/hList1"/>
    <dgm:cxn modelId="{36D67CC3-E1FE-47A6-A1E9-1F72C205712C}" srcId="{EA7ADDDC-7122-48B3-9054-49C43497F36D}" destId="{7CDB6136-83A9-44E1-9C1A-598C3A409298}" srcOrd="3" destOrd="0" parTransId="{56DA430A-175F-415D-A1B7-AE0AB8D6E6B5}" sibTransId="{2458397D-92F3-47DA-892C-DA3131904D44}"/>
    <dgm:cxn modelId="{4C61B65F-B9F0-4831-B4DD-7C80804299E0}" srcId="{EA7ADDDC-7122-48B3-9054-49C43497F36D}" destId="{614A3353-F511-4B18-803B-58EB0DD18122}" srcOrd="1" destOrd="0" parTransId="{F1A455C1-3431-4FD1-9E45-C5904DB9B6EF}" sibTransId="{220297F8-A325-4663-8569-49F7AA393050}"/>
    <dgm:cxn modelId="{C4B3C26B-FBAB-407C-9C6F-028213285FFD}" srcId="{9F0413B2-8336-43B1-95F3-009F4A34DE82}" destId="{137B528C-8D8D-475C-BFBE-1F073AFC20DD}" srcOrd="1" destOrd="0" parTransId="{309D798C-603D-4EA5-BEA5-BE8E210862C1}" sibTransId="{0AECD724-1613-4FCE-B1CE-3FF4CE1FFE49}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E3CBD0F9-31BC-4004-80F2-B66DCB4E02E2}" type="presOf" srcId="{A6C364CF-6910-42C2-BC02-AC0B1E69D419}" destId="{BB864BCA-6D99-4E85-89CF-9127FE023983}" srcOrd="0" destOrd="1" presId="urn:microsoft.com/office/officeart/2005/8/layout/hList1"/>
    <dgm:cxn modelId="{167BD86B-EA67-4CC6-9200-FC885FC4AE33}" srcId="{FA9071BF-9B61-4B39-A0C2-2A2A1541282A}" destId="{E37085A5-4832-409F-8475-8FC481F6E1F8}" srcOrd="2" destOrd="0" parTransId="{7209D1FE-2DC5-4EE3-8C53-B0BACAAA4015}" sibTransId="{5AB2AF2C-5F89-4AF1-BF0F-93812042CB2A}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746B3DE4-B901-4961-BBB4-CBFC87BE8BA9}" type="presOf" srcId="{F109D371-BEC4-4289-82A2-65D3BE840A1B}" destId="{3595B9DB-A0FC-47DA-8C0F-7D57E688EB12}" srcOrd="0" destOrd="1" presId="urn:microsoft.com/office/officeart/2005/8/layout/hList1"/>
    <dgm:cxn modelId="{C98A6586-C8C1-4235-B4BE-0DE48394D4CF}" srcId="{FA9071BF-9B61-4B39-A0C2-2A2A1541282A}" destId="{F109D371-BEC4-4289-82A2-65D3BE840A1B}" srcOrd="1" destOrd="0" parTransId="{B62CE9CD-4701-4317-8387-CC0B89CF5952}" sibTransId="{2C5961A0-F285-4C49-83C0-F63487415143}"/>
    <dgm:cxn modelId="{174166A6-800D-4257-AEF9-03496AC03A53}" type="presOf" srcId="{EA7ADDDC-7122-48B3-9054-49C43497F36D}" destId="{BB864BCA-6D99-4E85-89CF-9127FE023983}" srcOrd="0" destOrd="0" presId="urn:microsoft.com/office/officeart/2005/8/layout/hList1"/>
    <dgm:cxn modelId="{F3B32FC7-400A-4E42-ADE9-0117E960BE44}" type="presOf" srcId="{A8DF9D09-5079-4C80-B212-E6A8973445F2}" destId="{3595B9DB-A0FC-47DA-8C0F-7D57E688EB12}" srcOrd="0" destOrd="0" presId="urn:microsoft.com/office/officeart/2005/8/layout/hList1"/>
    <dgm:cxn modelId="{9477DC1A-EBF2-4B11-8119-4909761601D1}" srcId="{EA7ADDDC-7122-48B3-9054-49C43497F36D}" destId="{280FB48C-9F56-4118-B294-832E471FEF85}" srcOrd="4" destOrd="0" parTransId="{5FFBC546-7ADA-4B8C-BF67-25F7D78E6263}" sibTransId="{DD16E248-638E-4AF1-96D6-09BB66028DBC}"/>
    <dgm:cxn modelId="{9730BE11-D939-4D25-9DD3-8A784EADC05C}" type="presOf" srcId="{7CDB6136-83A9-44E1-9C1A-598C3A409298}" destId="{BB864BCA-6D99-4E85-89CF-9127FE023983}" srcOrd="0" destOrd="4" presId="urn:microsoft.com/office/officeart/2005/8/layout/hList1"/>
    <dgm:cxn modelId="{9933F960-8979-470B-87F7-C917CEBD0E6E}" srcId="{9F0413B2-8336-43B1-95F3-009F4A34DE82}" destId="{EA7ADDDC-7122-48B3-9054-49C43497F36D}" srcOrd="0" destOrd="0" parTransId="{34908161-4E1E-4333-AD4A-D6A9FD488EAE}" sibTransId="{C45AEE6A-A9E0-44CA-A969-9E8757EC91C5}"/>
    <dgm:cxn modelId="{5162249B-24A7-464D-9CBF-72A07F767EB7}" type="presOf" srcId="{86DE85AA-822A-483D-9AE7-B6A231B681B1}" destId="{BB864BCA-6D99-4E85-89CF-9127FE023983}" srcOrd="0" destOrd="3" presId="urn:microsoft.com/office/officeart/2005/8/layout/hList1"/>
    <dgm:cxn modelId="{7F7282C6-1C6A-45EC-B7C0-AA3B8BFBB84A}" type="presParOf" srcId="{E73AC0EF-31BB-4037-9E86-ADCC2366190B}" destId="{F32C399E-0192-44B7-9FC0-4B217451E1DE}" srcOrd="0" destOrd="0" presId="urn:microsoft.com/office/officeart/2005/8/layout/hList1"/>
    <dgm:cxn modelId="{8D367F27-F518-4A0D-9D69-7062FDF504DD}" type="presParOf" srcId="{F32C399E-0192-44B7-9FC0-4B217451E1DE}" destId="{FBC4D01B-C3B6-4A9A-93D9-A0135AAA20C3}" srcOrd="0" destOrd="0" presId="urn:microsoft.com/office/officeart/2005/8/layout/hList1"/>
    <dgm:cxn modelId="{4C8DE7EF-5A4E-4D16-854A-C8268D25E35A}" type="presParOf" srcId="{F32C399E-0192-44B7-9FC0-4B217451E1DE}" destId="{3595B9DB-A0FC-47DA-8C0F-7D57E688EB12}" srcOrd="1" destOrd="0" presId="urn:microsoft.com/office/officeart/2005/8/layout/hList1"/>
    <dgm:cxn modelId="{FF72C349-63E1-4C0D-86E2-51DB26FDB513}" type="presParOf" srcId="{E73AC0EF-31BB-4037-9E86-ADCC2366190B}" destId="{123C825A-AF66-4C6A-9A86-8EE46034EA17}" srcOrd="1" destOrd="0" presId="urn:microsoft.com/office/officeart/2005/8/layout/hList1"/>
    <dgm:cxn modelId="{C6DF7133-93C7-4527-9F95-A39DE5A96E91}" type="presParOf" srcId="{E73AC0EF-31BB-4037-9E86-ADCC2366190B}" destId="{16EB4571-3625-4932-9BFE-A30DAFB77BD0}" srcOrd="2" destOrd="0" presId="urn:microsoft.com/office/officeart/2005/8/layout/hList1"/>
    <dgm:cxn modelId="{88A4BD86-B636-4402-A013-14D91CB202F5}" type="presParOf" srcId="{16EB4571-3625-4932-9BFE-A30DAFB77BD0}" destId="{49AF2440-58BD-409A-8091-6387CE41ADD4}" srcOrd="0" destOrd="0" presId="urn:microsoft.com/office/officeart/2005/8/layout/hList1"/>
    <dgm:cxn modelId="{7D0FAE89-AF35-438E-B79B-CF41F0EFC3B1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>
            <a:solidFill>
              <a:srgbClr val="FF0000"/>
            </a:solidFill>
          </a:endParaRPr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Some people think that: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EA7ADDDC-7122-48B3-9054-49C43497F36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Clarify that:</a:t>
          </a:r>
          <a:endParaRPr lang="en-GB" dirty="0">
            <a:solidFill>
              <a:schemeClr val="bg1"/>
            </a:solidFill>
          </a:endParaRPr>
        </a:p>
      </dgm:t>
    </dgm:pt>
    <dgm:pt modelId="{34908161-4E1E-4333-AD4A-D6A9FD488EAE}" type="parTrans" cxnId="{9933F960-8979-470B-87F7-C917CEBD0E6E}">
      <dgm:prSet/>
      <dgm:spPr/>
      <dgm:t>
        <a:bodyPr/>
        <a:lstStyle/>
        <a:p>
          <a:endParaRPr lang="en-GB"/>
        </a:p>
      </dgm:t>
    </dgm:pt>
    <dgm:pt modelId="{C45AEE6A-A9E0-44CA-A969-9E8757EC91C5}" type="sibTrans" cxnId="{9933F960-8979-470B-87F7-C917CEBD0E6E}">
      <dgm:prSet/>
      <dgm:spPr/>
      <dgm:t>
        <a:bodyPr/>
        <a:lstStyle/>
        <a:p>
          <a:endParaRPr lang="en-GB"/>
        </a:p>
      </dgm:t>
    </dgm:pt>
    <dgm:pt modelId="{64C94EB0-3DF2-4AA8-988D-733D9274DED2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If an item is material, all the disclosures in the related Standard must be made</a:t>
          </a:r>
          <a:endParaRPr lang="en-GB" dirty="0">
            <a:solidFill>
              <a:schemeClr val="bg1"/>
            </a:solidFill>
          </a:endParaRPr>
        </a:p>
      </dgm:t>
    </dgm:pt>
    <dgm:pt modelId="{08D30444-52EE-4667-9CF5-743AFADBDC54}" type="parTrans" cxnId="{3272A545-F21E-46E8-ABFD-7CBDA9DCC30B}">
      <dgm:prSet/>
      <dgm:spPr/>
      <dgm:t>
        <a:bodyPr/>
        <a:lstStyle/>
        <a:p>
          <a:endParaRPr lang="en-GB"/>
        </a:p>
      </dgm:t>
    </dgm:pt>
    <dgm:pt modelId="{AAA1FAF1-FD1F-400D-83FC-0D0A8DA46FB2}" type="sibTrans" cxnId="{3272A545-F21E-46E8-ABFD-7CBDA9DCC30B}">
      <dgm:prSet/>
      <dgm:spPr/>
      <dgm:t>
        <a:bodyPr/>
        <a:lstStyle/>
        <a:p>
          <a:endParaRPr lang="en-GB"/>
        </a:p>
      </dgm:t>
    </dgm:pt>
    <dgm:pt modelId="{C79BDB3C-CCB4-48C0-A358-75C26C8F7C62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Materiality applies to the whole financial statements, including the notes</a:t>
          </a:r>
        </a:p>
      </dgm:t>
    </dgm:pt>
    <dgm:pt modelId="{D0B9D0AE-691D-43CA-8C3B-524D92F5F840}" type="parTrans" cxnId="{5B5B0B1C-47B1-46C8-857E-DA0D25ECEF52}">
      <dgm:prSet/>
      <dgm:spPr/>
      <dgm:t>
        <a:bodyPr/>
        <a:lstStyle/>
        <a:p>
          <a:endParaRPr lang="en-GB"/>
        </a:p>
      </dgm:t>
    </dgm:pt>
    <dgm:pt modelId="{5930EBDB-371D-4B5E-8AEB-3D3B2E7E92B9}" type="sibTrans" cxnId="{5B5B0B1C-47B1-46C8-857E-DA0D25ECEF52}">
      <dgm:prSet/>
      <dgm:spPr/>
      <dgm:t>
        <a:bodyPr/>
        <a:lstStyle/>
        <a:p>
          <a:endParaRPr lang="en-GB"/>
        </a:p>
      </dgm:t>
    </dgm:pt>
    <dgm:pt modelId="{4FE4278B-9D03-4C9D-84B3-DF12FA73B187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Information resulting from specific disclosure requirements should be assessed to determine whether it is material</a:t>
          </a:r>
          <a:endParaRPr lang="en-GB" dirty="0">
            <a:solidFill>
              <a:schemeClr val="bg1"/>
            </a:solidFill>
          </a:endParaRPr>
        </a:p>
      </dgm:t>
    </dgm:pt>
    <dgm:pt modelId="{C2A25AA4-0C6D-4BF5-A444-E53C7EC633F9}" type="parTrans" cxnId="{54F711C7-F73F-4998-8C0F-5E4728526C53}">
      <dgm:prSet/>
      <dgm:spPr/>
      <dgm:t>
        <a:bodyPr/>
        <a:lstStyle/>
        <a:p>
          <a:endParaRPr lang="en-GB"/>
        </a:p>
      </dgm:t>
    </dgm:pt>
    <dgm:pt modelId="{5E8DADFA-2643-49AD-9F2F-96FC2723C780}" type="sibTrans" cxnId="{54F711C7-F73F-4998-8C0F-5E4728526C53}">
      <dgm:prSet/>
      <dgm:spPr/>
      <dgm:t>
        <a:bodyPr/>
        <a:lstStyle/>
        <a:p>
          <a:endParaRPr lang="en-GB"/>
        </a:p>
      </dgm:t>
    </dgm:pt>
    <dgm:pt modelId="{A8CF1E4C-2CCF-4776-89D7-01CA4E44737E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If an item is not material it does not need to be disclosed in the primary financial statements, but must be disclosed in the notes</a:t>
          </a:r>
          <a:endParaRPr lang="en-GB" dirty="0">
            <a:solidFill>
              <a:schemeClr val="bg1"/>
            </a:solidFill>
          </a:endParaRPr>
        </a:p>
      </dgm:t>
    </dgm:pt>
    <dgm:pt modelId="{127C0490-20AA-460E-BBD5-8D0A12385460}" type="parTrans" cxnId="{DD53C913-D43C-42B0-94B8-2A6B7F86A5BB}">
      <dgm:prSet/>
      <dgm:spPr/>
      <dgm:t>
        <a:bodyPr/>
        <a:lstStyle/>
        <a:p>
          <a:endParaRPr lang="en-GB"/>
        </a:p>
      </dgm:t>
    </dgm:pt>
    <dgm:pt modelId="{456020F5-41C7-4203-8E1C-2ADF86FA314D}" type="sibTrans" cxnId="{DD53C913-D43C-42B0-94B8-2A6B7F86A5BB}">
      <dgm:prSet/>
      <dgm:spPr/>
      <dgm:t>
        <a:bodyPr/>
        <a:lstStyle/>
        <a:p>
          <a:endParaRPr lang="en-GB"/>
        </a:p>
      </dgm:t>
    </dgm:pt>
    <dgm:pt modelId="{7C9AABBC-8097-492E-BC33-352934A7EC6F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087A9505-0B24-4F40-B8D5-6B79E04A2F62}" type="parTrans" cxnId="{E16D5F73-034A-41A2-8CE5-1E3AA412F498}">
      <dgm:prSet/>
      <dgm:spPr/>
      <dgm:t>
        <a:bodyPr/>
        <a:lstStyle/>
        <a:p>
          <a:endParaRPr lang="en-GB"/>
        </a:p>
      </dgm:t>
    </dgm:pt>
    <dgm:pt modelId="{B032A5B8-0F47-4689-9BE3-8F328F355B9A}" type="sibTrans" cxnId="{E16D5F73-034A-41A2-8CE5-1E3AA412F498}">
      <dgm:prSet/>
      <dgm:spPr/>
      <dgm:t>
        <a:bodyPr/>
        <a:lstStyle/>
        <a:p>
          <a:endParaRPr lang="en-GB"/>
        </a:p>
      </dgm:t>
    </dgm:pt>
    <dgm:pt modelId="{7DA68E39-F1DB-4680-9748-CD80186F2DBD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Result:</a:t>
          </a:r>
          <a:endParaRPr lang="en-GB" dirty="0">
            <a:solidFill>
              <a:schemeClr val="bg1"/>
            </a:solidFill>
          </a:endParaRPr>
        </a:p>
      </dgm:t>
    </dgm:pt>
    <dgm:pt modelId="{3500FCE6-87C1-4441-B35C-0A5BAE8DEC0A}" type="parTrans" cxnId="{6F9A8992-F6E5-4053-8683-0C3BFB84C612}">
      <dgm:prSet/>
      <dgm:spPr/>
      <dgm:t>
        <a:bodyPr/>
        <a:lstStyle/>
        <a:p>
          <a:endParaRPr lang="en-GB"/>
        </a:p>
      </dgm:t>
    </dgm:pt>
    <dgm:pt modelId="{8BA65599-0B3B-44BA-BA51-C754123D10F8}" type="sibTrans" cxnId="{6F9A8992-F6E5-4053-8683-0C3BFB84C612}">
      <dgm:prSet/>
      <dgm:spPr/>
      <dgm:t>
        <a:bodyPr/>
        <a:lstStyle/>
        <a:p>
          <a:endParaRPr lang="en-GB"/>
        </a:p>
      </dgm:t>
    </dgm:pt>
    <dgm:pt modelId="{AF8496E1-5BDC-4507-B36E-2BF64262CFF3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Investors may receive too much irrelevant information and not enough relevant information</a:t>
          </a:r>
          <a:endParaRPr lang="en-GB" dirty="0">
            <a:solidFill>
              <a:schemeClr val="bg1"/>
            </a:solidFill>
          </a:endParaRPr>
        </a:p>
      </dgm:t>
    </dgm:pt>
    <dgm:pt modelId="{C6E13AFE-19FD-4689-8810-BEB3FEE1D494}" type="parTrans" cxnId="{A8BF084E-127B-4923-AB2F-C9F3BC6C1E5D}">
      <dgm:prSet/>
      <dgm:spPr/>
      <dgm:t>
        <a:bodyPr/>
        <a:lstStyle/>
        <a:p>
          <a:endParaRPr lang="en-GB"/>
        </a:p>
      </dgm:t>
    </dgm:pt>
    <dgm:pt modelId="{AFA3DC2E-CDAF-40DB-80A3-AA1734958346}" type="sibTrans" cxnId="{A8BF084E-127B-4923-AB2F-C9F3BC6C1E5D}">
      <dgm:prSet/>
      <dgm:spPr/>
      <dgm:t>
        <a:bodyPr/>
        <a:lstStyle/>
        <a:p>
          <a:endParaRPr lang="en-GB"/>
        </a:p>
      </dgm:t>
    </dgm:pt>
    <dgm:pt modelId="{D1D1AEE4-84FA-468E-B9BB-1AA66EDC1E08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more relevant information included in financial statements</a:t>
          </a:r>
          <a:endParaRPr lang="en-GB" dirty="0">
            <a:solidFill>
              <a:schemeClr val="bg1"/>
            </a:solidFill>
          </a:endParaRPr>
        </a:p>
      </dgm:t>
    </dgm:pt>
    <dgm:pt modelId="{2CE62C77-20D4-4433-A753-24A8991BAE35}" type="parTrans" cxnId="{5133CB09-63B2-48E9-9922-F17585C06F28}">
      <dgm:prSet/>
      <dgm:spPr/>
      <dgm:t>
        <a:bodyPr/>
        <a:lstStyle/>
        <a:p>
          <a:endParaRPr lang="en-GB"/>
        </a:p>
      </dgm:t>
    </dgm:pt>
    <dgm:pt modelId="{9A631940-1C3D-4DCB-B44C-6D388A12AA78}" type="sibTrans" cxnId="{5133CB09-63B2-48E9-9922-F17585C06F28}">
      <dgm:prSet/>
      <dgm:spPr/>
      <dgm:t>
        <a:bodyPr/>
        <a:lstStyle/>
        <a:p>
          <a:endParaRPr lang="en-GB"/>
        </a:p>
      </dgm:t>
    </dgm:pt>
    <dgm:pt modelId="{C543D2C8-8872-47A1-9F8E-A10FB0BED803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C68E525E-B099-4EE1-9BC8-A202C5D86634}" type="parTrans" cxnId="{D62A20D7-8B6A-49A3-8AD8-C120193C485C}">
      <dgm:prSet/>
      <dgm:spPr/>
      <dgm:t>
        <a:bodyPr/>
        <a:lstStyle/>
        <a:p>
          <a:endParaRPr lang="en-GB"/>
        </a:p>
      </dgm:t>
    </dgm:pt>
    <dgm:pt modelId="{83AC4789-4A27-45F4-A85E-D0B35E84DFFD}" type="sibTrans" cxnId="{D62A20D7-8B6A-49A3-8AD8-C120193C485C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5AEEAB-73A9-4A1B-AD1E-0DC1EE2FEAE0}" type="presOf" srcId="{FA9071BF-9B61-4B39-A0C2-2A2A1541282A}" destId="{FBC4D01B-C3B6-4A9A-93D9-A0135AAA20C3}" srcOrd="0" destOrd="0" presId="urn:microsoft.com/office/officeart/2005/8/layout/hList1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54F711C7-F73F-4998-8C0F-5E4728526C53}" srcId="{EA7ADDDC-7122-48B3-9054-49C43497F36D}" destId="{4FE4278B-9D03-4C9D-84B3-DF12FA73B187}" srcOrd="1" destOrd="0" parTransId="{C2A25AA4-0C6D-4BF5-A444-E53C7EC633F9}" sibTransId="{5E8DADFA-2643-49AD-9F2F-96FC2723C780}"/>
    <dgm:cxn modelId="{3272A545-F21E-46E8-ABFD-7CBDA9DCC30B}" srcId="{A8DF9D09-5079-4C80-B212-E6A8973445F2}" destId="{64C94EB0-3DF2-4AA8-988D-733D9274DED2}" srcOrd="1" destOrd="0" parTransId="{08D30444-52EE-4667-9CF5-743AFADBDC54}" sibTransId="{AAA1FAF1-FD1F-400D-83FC-0D0A8DA46FB2}"/>
    <dgm:cxn modelId="{DE921785-D6E9-461A-BC2F-E8FD812799C4}" type="presOf" srcId="{C543D2C8-8872-47A1-9F8E-A10FB0BED803}" destId="{BB864BCA-6D99-4E85-89CF-9127FE023983}" srcOrd="0" destOrd="3" presId="urn:microsoft.com/office/officeart/2005/8/layout/hList1"/>
    <dgm:cxn modelId="{A6156A08-5C64-4F6F-833D-06CF2927825E}" type="presOf" srcId="{E1E70FCF-F2C3-4C73-818E-882DD557B6D7}" destId="{E73AC0EF-31BB-4037-9E86-ADCC2366190B}" srcOrd="0" destOrd="0" presId="urn:microsoft.com/office/officeart/2005/8/layout/hList1"/>
    <dgm:cxn modelId="{5133CB09-63B2-48E9-9922-F17585C06F28}" srcId="{9F0413B2-8336-43B1-95F3-009F4A34DE82}" destId="{D1D1AEE4-84FA-468E-B9BB-1AA66EDC1E08}" srcOrd="1" destOrd="0" parTransId="{2CE62C77-20D4-4433-A753-24A8991BAE35}" sibTransId="{9A631940-1C3D-4DCB-B44C-6D388A12AA78}"/>
    <dgm:cxn modelId="{1AA120A5-06F9-46C8-ABD0-4CFBA216A1EF}" type="presOf" srcId="{C79BDB3C-CCB4-48C0-A358-75C26C8F7C62}" destId="{BB864BCA-6D99-4E85-89CF-9127FE023983}" srcOrd="0" destOrd="1" presId="urn:microsoft.com/office/officeart/2005/8/layout/hList1"/>
    <dgm:cxn modelId="{E16D5F73-034A-41A2-8CE5-1E3AA412F498}" srcId="{FA9071BF-9B61-4B39-A0C2-2A2A1541282A}" destId="{7C9AABBC-8097-492E-BC33-352934A7EC6F}" srcOrd="2" destOrd="0" parTransId="{087A9505-0B24-4F40-B8D5-6B79E04A2F62}" sibTransId="{B032A5B8-0F47-4689-9BE3-8F328F355B9A}"/>
    <dgm:cxn modelId="{D62A20D7-8B6A-49A3-8AD8-C120193C485C}" srcId="{EA7ADDDC-7122-48B3-9054-49C43497F36D}" destId="{C543D2C8-8872-47A1-9F8E-A10FB0BED803}" srcOrd="2" destOrd="0" parTransId="{C68E525E-B099-4EE1-9BC8-A202C5D86634}" sibTransId="{83AC4789-4A27-45F4-A85E-D0B35E84DFFD}"/>
    <dgm:cxn modelId="{5B5B0B1C-47B1-46C8-857E-DA0D25ECEF52}" srcId="{EA7ADDDC-7122-48B3-9054-49C43497F36D}" destId="{C79BDB3C-CCB4-48C0-A358-75C26C8F7C62}" srcOrd="0" destOrd="0" parTransId="{D0B9D0AE-691D-43CA-8C3B-524D92F5F840}" sibTransId="{5930EBDB-371D-4B5E-8AEB-3D3B2E7E92B9}"/>
    <dgm:cxn modelId="{5DF17887-BAAA-4858-9E93-FDB744161430}" type="presOf" srcId="{9F0413B2-8336-43B1-95F3-009F4A34DE82}" destId="{49AF2440-58BD-409A-8091-6387CE41ADD4}" srcOrd="0" destOrd="0" presId="urn:microsoft.com/office/officeart/2005/8/layout/hList1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DD53C913-D43C-42B0-94B8-2A6B7F86A5BB}" srcId="{A8DF9D09-5079-4C80-B212-E6A8973445F2}" destId="{A8CF1E4C-2CCF-4776-89D7-01CA4E44737E}" srcOrd="0" destOrd="0" parTransId="{127C0490-20AA-460E-BBD5-8D0A12385460}" sibTransId="{456020F5-41C7-4203-8E1C-2ADF86FA314D}"/>
    <dgm:cxn modelId="{6F9A8992-F6E5-4053-8683-0C3BFB84C612}" srcId="{FA9071BF-9B61-4B39-A0C2-2A2A1541282A}" destId="{7DA68E39-F1DB-4680-9748-CD80186F2DBD}" srcOrd="1" destOrd="0" parTransId="{3500FCE6-87C1-4441-B35C-0A5BAE8DEC0A}" sibTransId="{8BA65599-0B3B-44BA-BA51-C754123D10F8}"/>
    <dgm:cxn modelId="{1444C2B2-7731-45CF-A96A-F721CCDCD352}" type="presOf" srcId="{4FE4278B-9D03-4C9D-84B3-DF12FA73B187}" destId="{BB864BCA-6D99-4E85-89CF-9127FE023983}" srcOrd="0" destOrd="2" presId="urn:microsoft.com/office/officeart/2005/8/layout/hList1"/>
    <dgm:cxn modelId="{A5E562F4-B60A-4F9D-ABFF-ED0770087152}" type="presOf" srcId="{A8DF9D09-5079-4C80-B212-E6A8973445F2}" destId="{3595B9DB-A0FC-47DA-8C0F-7D57E688EB12}" srcOrd="0" destOrd="0" presId="urn:microsoft.com/office/officeart/2005/8/layout/hList1"/>
    <dgm:cxn modelId="{AD8D5725-DEF5-4A19-B22D-64A50980D0EB}" type="presOf" srcId="{7C9AABBC-8097-492E-BC33-352934A7EC6F}" destId="{3595B9DB-A0FC-47DA-8C0F-7D57E688EB12}" srcOrd="0" destOrd="5" presId="urn:microsoft.com/office/officeart/2005/8/layout/hList1"/>
    <dgm:cxn modelId="{719D5F1A-9F4E-47A1-B1A2-CBE68A761C47}" type="presOf" srcId="{64C94EB0-3DF2-4AA8-988D-733D9274DED2}" destId="{3595B9DB-A0FC-47DA-8C0F-7D57E688EB12}" srcOrd="0" destOrd="2" presId="urn:microsoft.com/office/officeart/2005/8/layout/hList1"/>
    <dgm:cxn modelId="{BEE3FB73-63A1-441B-A9CE-0B2D5D283F9A}" type="presOf" srcId="{D1D1AEE4-84FA-468E-B9BB-1AA66EDC1E08}" destId="{BB864BCA-6D99-4E85-89CF-9127FE023983}" srcOrd="0" destOrd="4" presId="urn:microsoft.com/office/officeart/2005/8/layout/hList1"/>
    <dgm:cxn modelId="{073DCCFE-2038-4F5D-8A08-873C1D9D09F6}" type="presOf" srcId="{EA7ADDDC-7122-48B3-9054-49C43497F36D}" destId="{BB864BCA-6D99-4E85-89CF-9127FE023983}" srcOrd="0" destOrd="0" presId="urn:microsoft.com/office/officeart/2005/8/layout/hList1"/>
    <dgm:cxn modelId="{CB8D58C3-E2A8-4B41-8258-DC928AF54022}" type="presOf" srcId="{A8CF1E4C-2CCF-4776-89D7-01CA4E44737E}" destId="{3595B9DB-A0FC-47DA-8C0F-7D57E688EB12}" srcOrd="0" destOrd="1" presId="urn:microsoft.com/office/officeart/2005/8/layout/hList1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90B07CD8-28F8-40ED-A0FC-8CA2FB7E50E4}" type="presOf" srcId="{7DA68E39-F1DB-4680-9748-CD80186F2DBD}" destId="{3595B9DB-A0FC-47DA-8C0F-7D57E688EB12}" srcOrd="0" destOrd="3" presId="urn:microsoft.com/office/officeart/2005/8/layout/hList1"/>
    <dgm:cxn modelId="{9933F960-8979-470B-87F7-C917CEBD0E6E}" srcId="{9F0413B2-8336-43B1-95F3-009F4A34DE82}" destId="{EA7ADDDC-7122-48B3-9054-49C43497F36D}" srcOrd="0" destOrd="0" parTransId="{34908161-4E1E-4333-AD4A-D6A9FD488EAE}" sibTransId="{C45AEE6A-A9E0-44CA-A969-9E8757EC91C5}"/>
    <dgm:cxn modelId="{A8BF084E-127B-4923-AB2F-C9F3BC6C1E5D}" srcId="{7DA68E39-F1DB-4680-9748-CD80186F2DBD}" destId="{AF8496E1-5BDC-4507-B36E-2BF64262CFF3}" srcOrd="0" destOrd="0" parTransId="{C6E13AFE-19FD-4689-8810-BEB3FEE1D494}" sibTransId="{AFA3DC2E-CDAF-40DB-80A3-AA1734958346}"/>
    <dgm:cxn modelId="{3E357556-5B87-4773-AC30-172F72BE0F14}" type="presOf" srcId="{AF8496E1-5BDC-4507-B36E-2BF64262CFF3}" destId="{3595B9DB-A0FC-47DA-8C0F-7D57E688EB12}" srcOrd="0" destOrd="4" presId="urn:microsoft.com/office/officeart/2005/8/layout/hList1"/>
    <dgm:cxn modelId="{9ABE24B0-1BB2-489D-950F-C4C2CE811B91}" type="presParOf" srcId="{E73AC0EF-31BB-4037-9E86-ADCC2366190B}" destId="{F32C399E-0192-44B7-9FC0-4B217451E1DE}" srcOrd="0" destOrd="0" presId="urn:microsoft.com/office/officeart/2005/8/layout/hList1"/>
    <dgm:cxn modelId="{9A9B8B41-7112-4589-AEBF-A73FC114496D}" type="presParOf" srcId="{F32C399E-0192-44B7-9FC0-4B217451E1DE}" destId="{FBC4D01B-C3B6-4A9A-93D9-A0135AAA20C3}" srcOrd="0" destOrd="0" presId="urn:microsoft.com/office/officeart/2005/8/layout/hList1"/>
    <dgm:cxn modelId="{45DFE5AC-0D36-408D-B0D1-9C41C0EE2471}" type="presParOf" srcId="{F32C399E-0192-44B7-9FC0-4B217451E1DE}" destId="{3595B9DB-A0FC-47DA-8C0F-7D57E688EB12}" srcOrd="1" destOrd="0" presId="urn:microsoft.com/office/officeart/2005/8/layout/hList1"/>
    <dgm:cxn modelId="{640DEFF4-1BEC-4122-8BB9-E4B7EE0C9ED1}" type="presParOf" srcId="{E73AC0EF-31BB-4037-9E86-ADCC2366190B}" destId="{123C825A-AF66-4C6A-9A86-8EE46034EA17}" srcOrd="1" destOrd="0" presId="urn:microsoft.com/office/officeart/2005/8/layout/hList1"/>
    <dgm:cxn modelId="{970BE405-70C1-40F0-87DA-920C18DCACA5}" type="presParOf" srcId="{E73AC0EF-31BB-4037-9E86-ADCC2366190B}" destId="{16EB4571-3625-4932-9BFE-A30DAFB77BD0}" srcOrd="2" destOrd="0" presId="urn:microsoft.com/office/officeart/2005/8/layout/hList1"/>
    <dgm:cxn modelId="{06676C26-0285-45E0-BAD3-2831E15F8DAC}" type="presParOf" srcId="{16EB4571-3625-4932-9BFE-A30DAFB77BD0}" destId="{49AF2440-58BD-409A-8091-6387CE41ADD4}" srcOrd="0" destOrd="0" presId="urn:microsoft.com/office/officeart/2005/8/layout/hList1"/>
    <dgm:cxn modelId="{6D6564AC-5563-41D9-9F76-7418EF098CC6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r>
            <a:rPr lang="en-GB" dirty="0" smtClean="0">
              <a:solidFill>
                <a:schemeClr val="bg1"/>
              </a:solidFill>
            </a:rPr>
            <a:t>Disclosure overload contributes to the problem with disclosure – there is too much immaterial information in financial statements.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EA7ADDDC-7122-48B3-9054-49C43497F36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An entity shall not aggregate or disaggregate information in a manner that obscures useful information, </a:t>
          </a:r>
          <a:r>
            <a:rPr lang="en-GB" dirty="0" err="1" smtClean="0">
              <a:solidFill>
                <a:schemeClr val="bg1"/>
              </a:solidFill>
            </a:rPr>
            <a:t>eg</a:t>
          </a:r>
          <a:endParaRPr lang="en-GB" dirty="0">
            <a:solidFill>
              <a:schemeClr val="bg1"/>
            </a:solidFill>
          </a:endParaRPr>
        </a:p>
      </dgm:t>
    </dgm:pt>
    <dgm:pt modelId="{34908161-4E1E-4333-AD4A-D6A9FD488EAE}" type="parTrans" cxnId="{9933F960-8979-470B-87F7-C917CEBD0E6E}">
      <dgm:prSet/>
      <dgm:spPr/>
      <dgm:t>
        <a:bodyPr/>
        <a:lstStyle/>
        <a:p>
          <a:endParaRPr lang="en-GB"/>
        </a:p>
      </dgm:t>
    </dgm:pt>
    <dgm:pt modelId="{C45AEE6A-A9E0-44CA-A969-9E8757EC91C5}" type="sibTrans" cxnId="{9933F960-8979-470B-87F7-C917CEBD0E6E}">
      <dgm:prSet/>
      <dgm:spPr/>
      <dgm:t>
        <a:bodyPr/>
        <a:lstStyle/>
        <a:p>
          <a:endParaRPr lang="en-GB"/>
        </a:p>
      </dgm:t>
    </dgm:pt>
    <dgm:pt modelId="{076DADD4-8704-43C1-9309-B2A92C866493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endParaRPr lang="en-GB" dirty="0">
            <a:solidFill>
              <a:schemeClr val="bg1"/>
            </a:solidFill>
          </a:endParaRPr>
        </a:p>
      </dgm:t>
    </dgm:pt>
    <dgm:pt modelId="{7A68ECE1-2B29-4B05-BF0E-06BA0F9E6557}" type="parTrans" cxnId="{CF493094-F7BE-496D-816D-16862AB581D7}">
      <dgm:prSet/>
      <dgm:spPr/>
      <dgm:t>
        <a:bodyPr/>
        <a:lstStyle/>
        <a:p>
          <a:endParaRPr lang="en-GB"/>
        </a:p>
      </dgm:t>
    </dgm:pt>
    <dgm:pt modelId="{1B7F3F04-3548-419D-9269-896205271F2F}" type="sibTrans" cxnId="{CF493094-F7BE-496D-816D-16862AB581D7}">
      <dgm:prSet/>
      <dgm:spPr/>
      <dgm:t>
        <a:bodyPr/>
        <a:lstStyle/>
        <a:p>
          <a:endParaRPr lang="en-GB"/>
        </a:p>
      </dgm:t>
    </dgm:pt>
    <dgm:pt modelId="{E651F7CA-553C-4F3C-A257-798A114059B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Aggregating items that have different characteristics</a:t>
          </a:r>
          <a:endParaRPr lang="en-GB" dirty="0">
            <a:solidFill>
              <a:schemeClr val="bg1"/>
            </a:solidFill>
          </a:endParaRPr>
        </a:p>
      </dgm:t>
    </dgm:pt>
    <dgm:pt modelId="{F56BDB91-FEC0-445E-B1CE-CE57F24C4570}" type="parTrans" cxnId="{F9F2827D-E5EC-40D4-81D7-A2096783801F}">
      <dgm:prSet/>
      <dgm:spPr/>
      <dgm:t>
        <a:bodyPr/>
        <a:lstStyle/>
        <a:p>
          <a:endParaRPr lang="en-GB"/>
        </a:p>
      </dgm:t>
    </dgm:pt>
    <dgm:pt modelId="{9167167B-8AAD-4268-9705-87FF4726C3D8}" type="sibTrans" cxnId="{F9F2827D-E5EC-40D4-81D7-A2096783801F}">
      <dgm:prSet/>
      <dgm:spPr/>
      <dgm:t>
        <a:bodyPr/>
        <a:lstStyle/>
        <a:p>
          <a:endParaRPr lang="en-GB"/>
        </a:p>
      </dgm:t>
    </dgm:pt>
    <dgm:pt modelId="{C62964A4-FA8F-469A-8B74-597C3AC5149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Overwhelming useful information with immaterial information</a:t>
          </a:r>
          <a:endParaRPr lang="en-GB" dirty="0">
            <a:solidFill>
              <a:schemeClr val="bg1"/>
            </a:solidFill>
          </a:endParaRPr>
        </a:p>
      </dgm:t>
    </dgm:pt>
    <dgm:pt modelId="{3DC79499-76ED-48EA-9E4B-505F81B4BDDD}" type="parTrans" cxnId="{1482A46E-F70B-4C9A-A152-09C0422DAE1C}">
      <dgm:prSet/>
      <dgm:spPr/>
      <dgm:t>
        <a:bodyPr/>
        <a:lstStyle/>
        <a:p>
          <a:endParaRPr lang="en-GB"/>
        </a:p>
      </dgm:t>
    </dgm:pt>
    <dgm:pt modelId="{FD00E2BE-4E9B-4D26-811E-3779E5A98B18}" type="sibTrans" cxnId="{1482A46E-F70B-4C9A-A152-09C0422DAE1C}">
      <dgm:prSet/>
      <dgm:spPr/>
      <dgm:t>
        <a:bodyPr/>
        <a:lstStyle/>
        <a:p>
          <a:endParaRPr lang="en-GB"/>
        </a:p>
      </dgm:t>
    </dgm:pt>
    <dgm:pt modelId="{D21B2B2A-B102-4750-9E21-C965778E9550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Amendment:</a:t>
          </a:r>
          <a:endParaRPr lang="en-GB" dirty="0">
            <a:solidFill>
              <a:schemeClr val="bg1"/>
            </a:solidFill>
          </a:endParaRPr>
        </a:p>
      </dgm:t>
    </dgm:pt>
    <dgm:pt modelId="{54673383-29FB-479F-BFD5-A9F71846A436}" type="parTrans" cxnId="{85ACD159-D61F-4AA9-9449-2C6294F50952}">
      <dgm:prSet/>
      <dgm:spPr/>
      <dgm:t>
        <a:bodyPr/>
        <a:lstStyle/>
        <a:p>
          <a:endParaRPr lang="en-GB"/>
        </a:p>
      </dgm:t>
    </dgm:pt>
    <dgm:pt modelId="{5BA3324F-66A2-4A18-953B-CA1FF2048470}" type="sibTrans" cxnId="{85ACD159-D61F-4AA9-9449-2C6294F50952}">
      <dgm:prSet/>
      <dgm:spPr/>
      <dgm:t>
        <a:bodyPr/>
        <a:lstStyle/>
        <a:p>
          <a:endParaRPr lang="en-GB"/>
        </a:p>
      </dgm:t>
    </dgm:pt>
    <dgm:pt modelId="{B8C50876-2BBC-4C95-A165-E9A666075FD4}">
      <dgm:prSet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endParaRPr lang="en-GB" dirty="0">
            <a:solidFill>
              <a:schemeClr val="bg1"/>
            </a:solidFill>
          </a:endParaRPr>
        </a:p>
      </dgm:t>
    </dgm:pt>
    <dgm:pt modelId="{8D3CA5F6-33E7-4B40-A98E-F4C30C1F5FEB}" type="parTrans" cxnId="{0E8413D0-CB8E-4C28-BA56-D2F2BE97107D}">
      <dgm:prSet/>
      <dgm:spPr/>
      <dgm:t>
        <a:bodyPr/>
        <a:lstStyle/>
        <a:p>
          <a:endParaRPr lang="en-GB"/>
        </a:p>
      </dgm:t>
    </dgm:pt>
    <dgm:pt modelId="{EE040ADC-C6B2-4380-AD84-6A91A59E99BB}" type="sibTrans" cxnId="{0E8413D0-CB8E-4C28-BA56-D2F2BE97107D}">
      <dgm:prSet/>
      <dgm:spPr/>
      <dgm:t>
        <a:bodyPr/>
        <a:lstStyle/>
        <a:p>
          <a:endParaRPr lang="en-GB"/>
        </a:p>
      </dgm:t>
    </dgm:pt>
    <dgm:pt modelId="{2E26448D-1787-4B18-AADD-D42518A64F2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r>
            <a:rPr lang="en-GB" dirty="0" smtClean="0">
              <a:solidFill>
                <a:schemeClr val="bg1"/>
              </a:solidFill>
            </a:rPr>
            <a:t>Too much immaterial information can obscure the information which is relevant to the investor</a:t>
          </a:r>
          <a:endParaRPr lang="en-GB" dirty="0">
            <a:solidFill>
              <a:schemeClr val="bg1"/>
            </a:solidFill>
          </a:endParaRPr>
        </a:p>
      </dgm:t>
    </dgm:pt>
    <dgm:pt modelId="{2573EE59-8367-449F-98EF-8FAFD216A9E1}" type="parTrans" cxnId="{ECFD481A-BADE-4CA3-B8BB-13F308EC4473}">
      <dgm:prSet/>
      <dgm:spPr/>
      <dgm:t>
        <a:bodyPr/>
        <a:lstStyle/>
        <a:p>
          <a:endParaRPr lang="en-GB"/>
        </a:p>
      </dgm:t>
    </dgm:pt>
    <dgm:pt modelId="{F7612E26-0B65-4678-86FD-033D1AE1E5E3}" type="sibTrans" cxnId="{ECFD481A-BADE-4CA3-B8BB-13F308EC4473}">
      <dgm:prSet/>
      <dgm:spPr/>
      <dgm:t>
        <a:bodyPr/>
        <a:lstStyle/>
        <a:p>
          <a:endParaRPr lang="en-GB"/>
        </a:p>
      </dgm:t>
    </dgm:pt>
    <dgm:pt modelId="{ABA2A73B-3D84-4EC7-9BE1-E3C3F3763DF6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relevant and important information in financial statements more visible, and easier to find</a:t>
          </a:r>
          <a:endParaRPr lang="en-GB" dirty="0">
            <a:solidFill>
              <a:schemeClr val="bg1"/>
            </a:solidFill>
          </a:endParaRPr>
        </a:p>
      </dgm:t>
    </dgm:pt>
    <dgm:pt modelId="{86BE898F-3C51-40C8-8338-79EE729B31AE}" type="parTrans" cxnId="{A7125627-DF71-42AC-9451-C37D36DCEB04}">
      <dgm:prSet/>
      <dgm:spPr/>
      <dgm:t>
        <a:bodyPr/>
        <a:lstStyle/>
        <a:p>
          <a:endParaRPr lang="en-GB"/>
        </a:p>
      </dgm:t>
    </dgm:pt>
    <dgm:pt modelId="{4D710057-81EE-4CCC-8AC7-822ED8F72EB6}" type="sibTrans" cxnId="{A7125627-DF71-42AC-9451-C37D36DCEB04}">
      <dgm:prSet/>
      <dgm:spPr/>
      <dgm:t>
        <a:bodyPr/>
        <a:lstStyle/>
        <a:p>
          <a:endParaRPr lang="en-GB"/>
        </a:p>
      </dgm:t>
    </dgm:pt>
    <dgm:pt modelId="{536F9BF9-B990-4582-8D13-836249DD3ED4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E5611D12-C3B5-4272-ADBF-A9DC1FBDCFB1}" type="parTrans" cxnId="{F298FC5A-4BA6-4CE6-A452-C866F78AF586}">
      <dgm:prSet/>
      <dgm:spPr/>
      <dgm:t>
        <a:bodyPr/>
        <a:lstStyle/>
        <a:p>
          <a:endParaRPr lang="en-GB"/>
        </a:p>
      </dgm:t>
    </dgm:pt>
    <dgm:pt modelId="{DC4923EF-460B-4782-8A5E-0F359D786C61}" type="sibTrans" cxnId="{F298FC5A-4BA6-4CE6-A452-C866F78AF586}">
      <dgm:prSet/>
      <dgm:spPr/>
      <dgm:t>
        <a:bodyPr/>
        <a:lstStyle/>
        <a:p>
          <a:endParaRPr lang="en-GB"/>
        </a:p>
      </dgm:t>
    </dgm:pt>
    <dgm:pt modelId="{EA438520-8F11-40B5-A6C7-CEB782AEA339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r>
            <a:rPr lang="en-GB" dirty="0" smtClean="0">
              <a:solidFill>
                <a:schemeClr val="bg1"/>
              </a:solidFill>
            </a:rPr>
            <a:t>Result</a:t>
          </a:r>
          <a:endParaRPr lang="en-GB" dirty="0">
            <a:solidFill>
              <a:schemeClr val="bg1"/>
            </a:solidFill>
          </a:endParaRPr>
        </a:p>
      </dgm:t>
    </dgm:pt>
    <dgm:pt modelId="{49EA7FB9-FF35-4F1A-8644-ED27CC692A93}" type="parTrans" cxnId="{B2F9C984-466A-455B-9BDA-F0DA367DDEBC}">
      <dgm:prSet/>
      <dgm:spPr/>
      <dgm:t>
        <a:bodyPr/>
        <a:lstStyle/>
        <a:p>
          <a:endParaRPr lang="en-GB"/>
        </a:p>
      </dgm:t>
    </dgm:pt>
    <dgm:pt modelId="{364390F7-A3CE-48F4-9B64-CA7175D75820}" type="sibTrans" cxnId="{B2F9C984-466A-455B-9BDA-F0DA367DDEBC}">
      <dgm:prSet/>
      <dgm:spPr/>
      <dgm:t>
        <a:bodyPr/>
        <a:lstStyle/>
        <a:p>
          <a:endParaRPr lang="en-GB"/>
        </a:p>
      </dgm:t>
    </dgm:pt>
    <dgm:pt modelId="{8DC6746F-27B3-4187-8677-6E130465E839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pPr algn="l"/>
          <a:endParaRPr lang="en-GB" dirty="0">
            <a:solidFill>
              <a:schemeClr val="bg1"/>
            </a:solidFill>
          </a:endParaRPr>
        </a:p>
      </dgm:t>
    </dgm:pt>
    <dgm:pt modelId="{045F8835-60E1-42DF-A13C-97D2F26D211B}" type="parTrans" cxnId="{55E835AC-0C37-45F6-9E58-14364A3553FA}">
      <dgm:prSet/>
      <dgm:spPr/>
      <dgm:t>
        <a:bodyPr/>
        <a:lstStyle/>
        <a:p>
          <a:endParaRPr lang="en-GB"/>
        </a:p>
      </dgm:t>
    </dgm:pt>
    <dgm:pt modelId="{45004757-A1D2-489D-8764-1AAF1118DB02}" type="sibTrans" cxnId="{55E835AC-0C37-45F6-9E58-14364A3553FA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ECC5C6-0BED-45CE-98CF-FE4A35FF966B}" type="presOf" srcId="{C62964A4-FA8F-469A-8B74-597C3AC5149B}" destId="{BB864BCA-6D99-4E85-89CF-9127FE023983}" srcOrd="0" destOrd="3" presId="urn:microsoft.com/office/officeart/2005/8/layout/hList1"/>
    <dgm:cxn modelId="{BE1AD92D-F8D1-4904-8200-3AE19352DE5A}" type="presOf" srcId="{FA9071BF-9B61-4B39-A0C2-2A2A1541282A}" destId="{FBC4D01B-C3B6-4A9A-93D9-A0135AAA20C3}" srcOrd="0" destOrd="0" presId="urn:microsoft.com/office/officeart/2005/8/layout/hList1"/>
    <dgm:cxn modelId="{F9F2827D-E5EC-40D4-81D7-A2096783801F}" srcId="{EA7ADDDC-7122-48B3-9054-49C43497F36D}" destId="{E651F7CA-553C-4F3C-A257-798A114059BB}" srcOrd="0" destOrd="0" parTransId="{F56BDB91-FEC0-445E-B1CE-CE57F24C4570}" sibTransId="{9167167B-8AAD-4268-9705-87FF4726C3D8}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69625F56-517B-4794-901C-E0E2AFFB3134}" type="presOf" srcId="{076DADD4-8704-43C1-9309-B2A92C866493}" destId="{3595B9DB-A0FC-47DA-8C0F-7D57E688EB12}" srcOrd="0" destOrd="4" presId="urn:microsoft.com/office/officeart/2005/8/layout/hList1"/>
    <dgm:cxn modelId="{B0DE78A8-2E00-4380-901B-D97D2E83D2FF}" type="presOf" srcId="{2E26448D-1787-4B18-AADD-D42518A64F2B}" destId="{3595B9DB-A0FC-47DA-8C0F-7D57E688EB12}" srcOrd="0" destOrd="3" presId="urn:microsoft.com/office/officeart/2005/8/layout/hList1"/>
    <dgm:cxn modelId="{7C0A5F22-E83C-4A9C-B120-778A3EC08F6A}" type="presOf" srcId="{B8C50876-2BBC-4C95-A165-E9A666075FD4}" destId="{3595B9DB-A0FC-47DA-8C0F-7D57E688EB12}" srcOrd="0" destOrd="5" presId="urn:microsoft.com/office/officeart/2005/8/layout/hList1"/>
    <dgm:cxn modelId="{8958D3E7-D2DD-41EB-8983-3367701EB1FE}" type="presOf" srcId="{EA7ADDDC-7122-48B3-9054-49C43497F36D}" destId="{BB864BCA-6D99-4E85-89CF-9127FE023983}" srcOrd="0" destOrd="1" presId="urn:microsoft.com/office/officeart/2005/8/layout/hList1"/>
    <dgm:cxn modelId="{1482A46E-F70B-4C9A-A152-09C0422DAE1C}" srcId="{EA7ADDDC-7122-48B3-9054-49C43497F36D}" destId="{C62964A4-FA8F-469A-8B74-597C3AC5149B}" srcOrd="1" destOrd="0" parTransId="{3DC79499-76ED-48EA-9E4B-505F81B4BDDD}" sibTransId="{FD00E2BE-4E9B-4D26-811E-3779E5A98B18}"/>
    <dgm:cxn modelId="{55E835AC-0C37-45F6-9E58-14364A3553FA}" srcId="{FA9071BF-9B61-4B39-A0C2-2A2A1541282A}" destId="{8DC6746F-27B3-4187-8677-6E130465E839}" srcOrd="1" destOrd="0" parTransId="{045F8835-60E1-42DF-A13C-97D2F26D211B}" sibTransId="{45004757-A1D2-489D-8764-1AAF1118DB02}"/>
    <dgm:cxn modelId="{8E86F6FA-796C-46B2-95A7-CB1C88BDE7BE}" type="presOf" srcId="{9F0413B2-8336-43B1-95F3-009F4A34DE82}" destId="{49AF2440-58BD-409A-8091-6387CE41ADD4}" srcOrd="0" destOrd="0" presId="urn:microsoft.com/office/officeart/2005/8/layout/hList1"/>
    <dgm:cxn modelId="{CF493094-F7BE-496D-816D-16862AB581D7}" srcId="{FA9071BF-9B61-4B39-A0C2-2A2A1541282A}" destId="{076DADD4-8704-43C1-9309-B2A92C866493}" srcOrd="3" destOrd="0" parTransId="{7A68ECE1-2B29-4B05-BF0E-06BA0F9E6557}" sibTransId="{1B7F3F04-3548-419D-9269-896205271F2F}"/>
    <dgm:cxn modelId="{F344C7C7-0EB8-4E72-A0D3-BC21C1FE1709}" type="presOf" srcId="{D21B2B2A-B102-4750-9E21-C965778E9550}" destId="{BB864BCA-6D99-4E85-89CF-9127FE023983}" srcOrd="0" destOrd="0" presId="urn:microsoft.com/office/officeart/2005/8/layout/hList1"/>
    <dgm:cxn modelId="{F298FC5A-4BA6-4CE6-A452-C866F78AF586}" srcId="{D21B2B2A-B102-4750-9E21-C965778E9550}" destId="{536F9BF9-B990-4582-8D13-836249DD3ED4}" srcOrd="1" destOrd="0" parTransId="{E5611D12-C3B5-4272-ADBF-A9DC1FBDCFB1}" sibTransId="{DC4923EF-460B-4782-8A5E-0F359D786C61}"/>
    <dgm:cxn modelId="{A7125627-DF71-42AC-9451-C37D36DCEB04}" srcId="{9F0413B2-8336-43B1-95F3-009F4A34DE82}" destId="{ABA2A73B-3D84-4EC7-9BE1-E3C3F3763DF6}" srcOrd="1" destOrd="0" parTransId="{86BE898F-3C51-40C8-8338-79EE729B31AE}" sibTransId="{4D710057-81EE-4CCC-8AC7-822ED8F72EB6}"/>
    <dgm:cxn modelId="{85ACD159-D61F-4AA9-9449-2C6294F50952}" srcId="{9F0413B2-8336-43B1-95F3-009F4A34DE82}" destId="{D21B2B2A-B102-4750-9E21-C965778E9550}" srcOrd="0" destOrd="0" parTransId="{54673383-29FB-479F-BFD5-A9F71846A436}" sibTransId="{5BA3324F-66A2-4A18-953B-CA1FF2048470}"/>
    <dgm:cxn modelId="{0E8413D0-CB8E-4C28-BA56-D2F2BE97107D}" srcId="{FA9071BF-9B61-4B39-A0C2-2A2A1541282A}" destId="{B8C50876-2BBC-4C95-A165-E9A666075FD4}" srcOrd="4" destOrd="0" parTransId="{8D3CA5F6-33E7-4B40-A98E-F4C30C1F5FEB}" sibTransId="{EE040ADC-C6B2-4380-AD84-6A91A59E99BB}"/>
    <dgm:cxn modelId="{BCA51DF2-F079-4989-B06A-0F998491CEF2}" type="presOf" srcId="{A8DF9D09-5079-4C80-B212-E6A8973445F2}" destId="{3595B9DB-A0FC-47DA-8C0F-7D57E688EB12}" srcOrd="0" destOrd="0" presId="urn:microsoft.com/office/officeart/2005/8/layout/hList1"/>
    <dgm:cxn modelId="{E6E63772-3301-4DD2-B43C-2B568F9F3E78}" type="presOf" srcId="{E651F7CA-553C-4F3C-A257-798A114059BB}" destId="{BB864BCA-6D99-4E85-89CF-9127FE023983}" srcOrd="0" destOrd="2" presId="urn:microsoft.com/office/officeart/2005/8/layout/hList1"/>
    <dgm:cxn modelId="{C713613F-401F-473A-8D0E-44A805DE3A81}" type="presOf" srcId="{8DC6746F-27B3-4187-8677-6E130465E839}" destId="{3595B9DB-A0FC-47DA-8C0F-7D57E688EB12}" srcOrd="0" destOrd="1" presId="urn:microsoft.com/office/officeart/2005/8/layout/hList1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B2F9C984-466A-455B-9BDA-F0DA367DDEBC}" srcId="{FA9071BF-9B61-4B39-A0C2-2A2A1541282A}" destId="{EA438520-8F11-40B5-A6C7-CEB782AEA339}" srcOrd="2" destOrd="0" parTransId="{49EA7FB9-FF35-4F1A-8644-ED27CC692A93}" sibTransId="{364390F7-A3CE-48F4-9B64-CA7175D75820}"/>
    <dgm:cxn modelId="{B1A531C9-F412-482C-880C-8CF56B9D2A2B}" type="presOf" srcId="{E1E70FCF-F2C3-4C73-818E-882DD557B6D7}" destId="{E73AC0EF-31BB-4037-9E86-ADCC2366190B}" srcOrd="0" destOrd="0" presId="urn:microsoft.com/office/officeart/2005/8/layout/hList1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ECFD481A-BADE-4CA3-B8BB-13F308EC4473}" srcId="{EA438520-8F11-40B5-A6C7-CEB782AEA339}" destId="{2E26448D-1787-4B18-AADD-D42518A64F2B}" srcOrd="0" destOrd="0" parTransId="{2573EE59-8367-449F-98EF-8FAFD216A9E1}" sibTransId="{F7612E26-0B65-4678-86FD-033D1AE1E5E3}"/>
    <dgm:cxn modelId="{C34B568A-768C-4ED0-B561-860470ABD5C8}" type="presOf" srcId="{ABA2A73B-3D84-4EC7-9BE1-E3C3F3763DF6}" destId="{BB864BCA-6D99-4E85-89CF-9127FE023983}" srcOrd="0" destOrd="5" presId="urn:microsoft.com/office/officeart/2005/8/layout/hList1"/>
    <dgm:cxn modelId="{9933F960-8979-470B-87F7-C917CEBD0E6E}" srcId="{D21B2B2A-B102-4750-9E21-C965778E9550}" destId="{EA7ADDDC-7122-48B3-9054-49C43497F36D}" srcOrd="0" destOrd="0" parTransId="{34908161-4E1E-4333-AD4A-D6A9FD488EAE}" sibTransId="{C45AEE6A-A9E0-44CA-A969-9E8757EC91C5}"/>
    <dgm:cxn modelId="{326A9F4C-B133-4389-84CF-FE8A93118EEC}" type="presOf" srcId="{536F9BF9-B990-4582-8D13-836249DD3ED4}" destId="{BB864BCA-6D99-4E85-89CF-9127FE023983}" srcOrd="0" destOrd="4" presId="urn:microsoft.com/office/officeart/2005/8/layout/hList1"/>
    <dgm:cxn modelId="{CA95D00F-1802-47FA-B900-1412FD8D8CA0}" type="presOf" srcId="{EA438520-8F11-40B5-A6C7-CEB782AEA339}" destId="{3595B9DB-A0FC-47DA-8C0F-7D57E688EB12}" srcOrd="0" destOrd="2" presId="urn:microsoft.com/office/officeart/2005/8/layout/hList1"/>
    <dgm:cxn modelId="{E434CD34-CDA1-40C9-A1CD-C985E3C6ED48}" type="presParOf" srcId="{E73AC0EF-31BB-4037-9E86-ADCC2366190B}" destId="{F32C399E-0192-44B7-9FC0-4B217451E1DE}" srcOrd="0" destOrd="0" presId="urn:microsoft.com/office/officeart/2005/8/layout/hList1"/>
    <dgm:cxn modelId="{4C906F39-41F3-443D-8AF6-AC18551A57B9}" type="presParOf" srcId="{F32C399E-0192-44B7-9FC0-4B217451E1DE}" destId="{FBC4D01B-C3B6-4A9A-93D9-A0135AAA20C3}" srcOrd="0" destOrd="0" presId="urn:microsoft.com/office/officeart/2005/8/layout/hList1"/>
    <dgm:cxn modelId="{DA1B0EE4-B37B-4313-AA0E-F538F84ED183}" type="presParOf" srcId="{F32C399E-0192-44B7-9FC0-4B217451E1DE}" destId="{3595B9DB-A0FC-47DA-8C0F-7D57E688EB12}" srcOrd="1" destOrd="0" presId="urn:microsoft.com/office/officeart/2005/8/layout/hList1"/>
    <dgm:cxn modelId="{521E68D8-5E8F-40ED-80D3-E40F9F1F7141}" type="presParOf" srcId="{E73AC0EF-31BB-4037-9E86-ADCC2366190B}" destId="{123C825A-AF66-4C6A-9A86-8EE46034EA17}" srcOrd="1" destOrd="0" presId="urn:microsoft.com/office/officeart/2005/8/layout/hList1"/>
    <dgm:cxn modelId="{BF7AB90B-19DD-4ADD-A65D-AA4066B76880}" type="presParOf" srcId="{E73AC0EF-31BB-4037-9E86-ADCC2366190B}" destId="{16EB4571-3625-4932-9BFE-A30DAFB77BD0}" srcOrd="2" destOrd="0" presId="urn:microsoft.com/office/officeart/2005/8/layout/hList1"/>
    <dgm:cxn modelId="{FF8151D4-C4CF-43EC-B367-77EE2F5117A3}" type="presParOf" srcId="{16EB4571-3625-4932-9BFE-A30DAFB77BD0}" destId="{49AF2440-58BD-409A-8091-6387CE41ADD4}" srcOrd="0" destOrd="0" presId="urn:microsoft.com/office/officeart/2005/8/layout/hList1"/>
    <dgm:cxn modelId="{59FCA7A3-8102-4C30-832A-C39BE426AF89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Some think that if specific line items are required they cannot be disaggregated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EA7ADDDC-7122-48B3-9054-49C43497F36D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Clarify that requirements can still be met by disaggregating a specific line item</a:t>
          </a:r>
          <a:endParaRPr lang="en-GB" dirty="0">
            <a:solidFill>
              <a:schemeClr val="bg1"/>
            </a:solidFill>
          </a:endParaRPr>
        </a:p>
      </dgm:t>
    </dgm:pt>
    <dgm:pt modelId="{34908161-4E1E-4333-AD4A-D6A9FD488EAE}" type="parTrans" cxnId="{9933F960-8979-470B-87F7-C917CEBD0E6E}">
      <dgm:prSet/>
      <dgm:spPr/>
      <dgm:t>
        <a:bodyPr/>
        <a:lstStyle/>
        <a:p>
          <a:endParaRPr lang="en-GB"/>
        </a:p>
      </dgm:t>
    </dgm:pt>
    <dgm:pt modelId="{C45AEE6A-A9E0-44CA-A969-9E8757EC91C5}" type="sibTrans" cxnId="{9933F960-8979-470B-87F7-C917CEBD0E6E}">
      <dgm:prSet/>
      <dgm:spPr/>
      <dgm:t>
        <a:bodyPr/>
        <a:lstStyle/>
        <a:p>
          <a:endParaRPr lang="en-GB"/>
        </a:p>
      </dgm:t>
    </dgm:pt>
    <dgm:pt modelId="{FD6B7219-A683-4CFD-AB2D-837FB7A42C5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Include an example of a disaggregation of a line item in the Statement of Financial Position</a:t>
          </a:r>
          <a:endParaRPr lang="en-GB" dirty="0">
            <a:solidFill>
              <a:schemeClr val="bg1"/>
            </a:solidFill>
          </a:endParaRPr>
        </a:p>
      </dgm:t>
    </dgm:pt>
    <dgm:pt modelId="{80272ED9-6A85-4F05-9288-B81F231106BC}" type="parTrans" cxnId="{BB1E436D-1B17-41E3-A335-CD4C00F77BD9}">
      <dgm:prSet/>
      <dgm:spPr/>
      <dgm:t>
        <a:bodyPr/>
        <a:lstStyle/>
        <a:p>
          <a:endParaRPr lang="en-GB"/>
        </a:p>
      </dgm:t>
    </dgm:pt>
    <dgm:pt modelId="{0FB46E16-3B2C-4CC1-951D-973017C026D7}" type="sibTrans" cxnId="{BB1E436D-1B17-41E3-A335-CD4C00F77BD9}">
      <dgm:prSet/>
      <dgm:spPr/>
      <dgm:t>
        <a:bodyPr/>
        <a:lstStyle/>
        <a:p>
          <a:endParaRPr lang="en-GB"/>
        </a:p>
      </dgm:t>
    </dgm:pt>
    <dgm:pt modelId="{6CB051B4-BAEB-4CA7-AC12-064A43C8724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For example, an entity may feel prevented from disaggregating its property, plant and equipment line item even though the disaggregated information may be useful</a:t>
          </a:r>
          <a:endParaRPr lang="en-GB" dirty="0">
            <a:solidFill>
              <a:schemeClr val="bg1"/>
            </a:solidFill>
          </a:endParaRPr>
        </a:p>
      </dgm:t>
    </dgm:pt>
    <dgm:pt modelId="{902A73BE-23A5-4561-9297-CEFD4309511A}" type="parTrans" cxnId="{64699FD5-27E7-4B9C-8AAC-5A8B2E562BE1}">
      <dgm:prSet/>
      <dgm:spPr/>
      <dgm:t>
        <a:bodyPr/>
        <a:lstStyle/>
        <a:p>
          <a:endParaRPr lang="en-GB"/>
        </a:p>
      </dgm:t>
    </dgm:pt>
    <dgm:pt modelId="{7F0EEF2D-D85A-40B3-A548-9E8C4824D90F}" type="sibTrans" cxnId="{64699FD5-27E7-4B9C-8AAC-5A8B2E562BE1}">
      <dgm:prSet/>
      <dgm:spPr/>
      <dgm:t>
        <a:bodyPr/>
        <a:lstStyle/>
        <a:p>
          <a:endParaRPr lang="en-GB"/>
        </a:p>
      </dgm:t>
    </dgm:pt>
    <dgm:pt modelId="{46607A2A-9FF7-4BF4-8E2B-82C25F100BDF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5528E79B-A2D1-425D-9E4E-164997B1A017}" type="parTrans" cxnId="{1067A706-4ADC-4ABF-902D-541626E289C8}">
      <dgm:prSet/>
      <dgm:spPr/>
      <dgm:t>
        <a:bodyPr/>
        <a:lstStyle/>
        <a:p>
          <a:endParaRPr lang="en-GB"/>
        </a:p>
      </dgm:t>
    </dgm:pt>
    <dgm:pt modelId="{D32A7757-557E-434A-A894-A3811BACB9F3}" type="sibTrans" cxnId="{1067A706-4ADC-4ABF-902D-541626E289C8}">
      <dgm:prSet/>
      <dgm:spPr/>
      <dgm:t>
        <a:bodyPr/>
        <a:lstStyle/>
        <a:p>
          <a:endParaRPr lang="en-GB"/>
        </a:p>
      </dgm:t>
    </dgm:pt>
    <dgm:pt modelId="{883220E8-F7D3-4CDC-9B42-73995E71DD1E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better disaggregation in the statement(s) of profit or loss and other comprehensive income and statement of financial position</a:t>
          </a:r>
          <a:endParaRPr lang="en-GB" dirty="0">
            <a:solidFill>
              <a:schemeClr val="bg1"/>
            </a:solidFill>
          </a:endParaRPr>
        </a:p>
      </dgm:t>
    </dgm:pt>
    <dgm:pt modelId="{0D207B33-324C-4D5E-828B-D00F4BFD6B75}" type="parTrans" cxnId="{497E8CA7-D43F-46EE-A69B-6C862F995954}">
      <dgm:prSet/>
      <dgm:spPr/>
      <dgm:t>
        <a:bodyPr/>
        <a:lstStyle/>
        <a:p>
          <a:endParaRPr lang="en-GB"/>
        </a:p>
      </dgm:t>
    </dgm:pt>
    <dgm:pt modelId="{77085F44-5824-452C-927A-DECA27A51727}" type="sibTrans" cxnId="{497E8CA7-D43F-46EE-A69B-6C862F995954}">
      <dgm:prSet/>
      <dgm:spPr/>
      <dgm:t>
        <a:bodyPr/>
        <a:lstStyle/>
        <a:p>
          <a:endParaRPr lang="en-GB"/>
        </a:p>
      </dgm:t>
    </dgm:pt>
    <dgm:pt modelId="{11CA2680-4DA3-43D9-85C1-5CCBE1C5957F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B02A3488-D90F-4CF6-A990-96F3758967B0}" type="parTrans" cxnId="{45EF4852-233B-4A75-B3C3-53DE51D8C46F}">
      <dgm:prSet/>
      <dgm:spPr/>
      <dgm:t>
        <a:bodyPr/>
        <a:lstStyle/>
        <a:p>
          <a:endParaRPr lang="en-GB"/>
        </a:p>
      </dgm:t>
    </dgm:pt>
    <dgm:pt modelId="{90433B24-2C46-450B-A843-A6377EBDE485}" type="sibTrans" cxnId="{45EF4852-233B-4A75-B3C3-53DE51D8C46F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A63F80-78D0-4191-BAAB-3F1F59CD7539}" type="presOf" srcId="{6CB051B4-BAEB-4CA7-AC12-064A43C87242}" destId="{3595B9DB-A0FC-47DA-8C0F-7D57E688EB12}" srcOrd="0" destOrd="2" presId="urn:microsoft.com/office/officeart/2005/8/layout/hList1"/>
    <dgm:cxn modelId="{332BB1D0-EF08-441A-BE26-E328AFCFAD92}" type="presOf" srcId="{FD6B7219-A683-4CFD-AB2D-837FB7A42C5A}" destId="{BB864BCA-6D99-4E85-89CF-9127FE023983}" srcOrd="0" destOrd="1" presId="urn:microsoft.com/office/officeart/2005/8/layout/hList1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7D12699B-1EBD-4A62-8EAE-D025C9BF7643}" type="presOf" srcId="{A8DF9D09-5079-4C80-B212-E6A8973445F2}" destId="{3595B9DB-A0FC-47DA-8C0F-7D57E688EB12}" srcOrd="0" destOrd="0" presId="urn:microsoft.com/office/officeart/2005/8/layout/hList1"/>
    <dgm:cxn modelId="{E675C50B-FC7A-4FC0-BCB0-5641BA413D67}" type="presOf" srcId="{EA7ADDDC-7122-48B3-9054-49C43497F36D}" destId="{BB864BCA-6D99-4E85-89CF-9127FE023983}" srcOrd="0" destOrd="0" presId="urn:microsoft.com/office/officeart/2005/8/layout/hList1"/>
    <dgm:cxn modelId="{E88D1C1C-EEC0-4F8C-9939-BD5BABDD6A17}" type="presOf" srcId="{9F0413B2-8336-43B1-95F3-009F4A34DE82}" destId="{49AF2440-58BD-409A-8091-6387CE41ADD4}" srcOrd="0" destOrd="0" presId="urn:microsoft.com/office/officeart/2005/8/layout/hList1"/>
    <dgm:cxn modelId="{6A0E76E2-9927-41CC-82E3-FB173C21E8CA}" type="presOf" srcId="{46607A2A-9FF7-4BF4-8E2B-82C25F100BDF}" destId="{3595B9DB-A0FC-47DA-8C0F-7D57E688EB12}" srcOrd="0" destOrd="1" presId="urn:microsoft.com/office/officeart/2005/8/layout/hList1"/>
    <dgm:cxn modelId="{BB1E436D-1B17-41E3-A335-CD4C00F77BD9}" srcId="{9F0413B2-8336-43B1-95F3-009F4A34DE82}" destId="{FD6B7219-A683-4CFD-AB2D-837FB7A42C5A}" srcOrd="1" destOrd="0" parTransId="{80272ED9-6A85-4F05-9288-B81F231106BC}" sibTransId="{0FB46E16-3B2C-4CC1-951D-973017C026D7}"/>
    <dgm:cxn modelId="{2DE04DEE-B982-4E90-97CC-82CDB0784F67}" type="presOf" srcId="{E1E70FCF-F2C3-4C73-818E-882DD557B6D7}" destId="{E73AC0EF-31BB-4037-9E86-ADCC2366190B}" srcOrd="0" destOrd="0" presId="urn:microsoft.com/office/officeart/2005/8/layout/hList1"/>
    <dgm:cxn modelId="{7C45B976-E919-455C-A128-AFB6DC9A5E73}" type="presOf" srcId="{11CA2680-4DA3-43D9-85C1-5CCBE1C5957F}" destId="{BB864BCA-6D99-4E85-89CF-9127FE023983}" srcOrd="0" destOrd="2" presId="urn:microsoft.com/office/officeart/2005/8/layout/hList1"/>
    <dgm:cxn modelId="{475C601A-ECEA-4281-859E-70739E4E9E0B}" type="presOf" srcId="{883220E8-F7D3-4CDC-9B42-73995E71DD1E}" destId="{BB864BCA-6D99-4E85-89CF-9127FE023983}" srcOrd="0" destOrd="3" presId="urn:microsoft.com/office/officeart/2005/8/layout/hList1"/>
    <dgm:cxn modelId="{497E8CA7-D43F-46EE-A69B-6C862F995954}" srcId="{9F0413B2-8336-43B1-95F3-009F4A34DE82}" destId="{883220E8-F7D3-4CDC-9B42-73995E71DD1E}" srcOrd="3" destOrd="0" parTransId="{0D207B33-324C-4D5E-828B-D00F4BFD6B75}" sibTransId="{77085F44-5824-452C-927A-DECA27A51727}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64699FD5-27E7-4B9C-8AAC-5A8B2E562BE1}" srcId="{FA9071BF-9B61-4B39-A0C2-2A2A1541282A}" destId="{6CB051B4-BAEB-4CA7-AC12-064A43C87242}" srcOrd="2" destOrd="0" parTransId="{902A73BE-23A5-4561-9297-CEFD4309511A}" sibTransId="{7F0EEF2D-D85A-40B3-A548-9E8C4824D90F}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9933F960-8979-470B-87F7-C917CEBD0E6E}" srcId="{9F0413B2-8336-43B1-95F3-009F4A34DE82}" destId="{EA7ADDDC-7122-48B3-9054-49C43497F36D}" srcOrd="0" destOrd="0" parTransId="{34908161-4E1E-4333-AD4A-D6A9FD488EAE}" sibTransId="{C45AEE6A-A9E0-44CA-A969-9E8757EC91C5}"/>
    <dgm:cxn modelId="{45EF4852-233B-4A75-B3C3-53DE51D8C46F}" srcId="{9F0413B2-8336-43B1-95F3-009F4A34DE82}" destId="{11CA2680-4DA3-43D9-85C1-5CCBE1C5957F}" srcOrd="2" destOrd="0" parTransId="{B02A3488-D90F-4CF6-A990-96F3758967B0}" sibTransId="{90433B24-2C46-450B-A843-A6377EBDE485}"/>
    <dgm:cxn modelId="{781A65C5-B91F-46A4-88E9-04523C206540}" type="presOf" srcId="{FA9071BF-9B61-4B39-A0C2-2A2A1541282A}" destId="{FBC4D01B-C3B6-4A9A-93D9-A0135AAA20C3}" srcOrd="0" destOrd="0" presId="urn:microsoft.com/office/officeart/2005/8/layout/hList1"/>
    <dgm:cxn modelId="{1067A706-4ADC-4ABF-902D-541626E289C8}" srcId="{FA9071BF-9B61-4B39-A0C2-2A2A1541282A}" destId="{46607A2A-9FF7-4BF4-8E2B-82C25F100BDF}" srcOrd="1" destOrd="0" parTransId="{5528E79B-A2D1-425D-9E4E-164997B1A017}" sibTransId="{D32A7757-557E-434A-A894-A3811BACB9F3}"/>
    <dgm:cxn modelId="{859F05E0-AE30-470E-B8EE-7C574F2084DA}" type="presParOf" srcId="{E73AC0EF-31BB-4037-9E86-ADCC2366190B}" destId="{F32C399E-0192-44B7-9FC0-4B217451E1DE}" srcOrd="0" destOrd="0" presId="urn:microsoft.com/office/officeart/2005/8/layout/hList1"/>
    <dgm:cxn modelId="{2B6AF546-7D29-4B9A-B4C1-7C02E6CD8D87}" type="presParOf" srcId="{F32C399E-0192-44B7-9FC0-4B217451E1DE}" destId="{FBC4D01B-C3B6-4A9A-93D9-A0135AAA20C3}" srcOrd="0" destOrd="0" presId="urn:microsoft.com/office/officeart/2005/8/layout/hList1"/>
    <dgm:cxn modelId="{1B64E03F-8BD0-42C4-879B-02454AE07D7D}" type="presParOf" srcId="{F32C399E-0192-44B7-9FC0-4B217451E1DE}" destId="{3595B9DB-A0FC-47DA-8C0F-7D57E688EB12}" srcOrd="1" destOrd="0" presId="urn:microsoft.com/office/officeart/2005/8/layout/hList1"/>
    <dgm:cxn modelId="{E9618894-97D9-4175-8680-16130A3E3402}" type="presParOf" srcId="{E73AC0EF-31BB-4037-9E86-ADCC2366190B}" destId="{123C825A-AF66-4C6A-9A86-8EE46034EA17}" srcOrd="1" destOrd="0" presId="urn:microsoft.com/office/officeart/2005/8/layout/hList1"/>
    <dgm:cxn modelId="{E0DE2E19-3270-40F1-8AF6-7FAF3F5614BD}" type="presParOf" srcId="{E73AC0EF-31BB-4037-9E86-ADCC2366190B}" destId="{16EB4571-3625-4932-9BFE-A30DAFB77BD0}" srcOrd="2" destOrd="0" presId="urn:microsoft.com/office/officeart/2005/8/layout/hList1"/>
    <dgm:cxn modelId="{8EC4D08E-3E15-4328-A054-A5237DCB98AF}" type="presParOf" srcId="{16EB4571-3625-4932-9BFE-A30DAFB77BD0}" destId="{49AF2440-58BD-409A-8091-6387CE41ADD4}" srcOrd="0" destOrd="0" presId="urn:microsoft.com/office/officeart/2005/8/layout/hList1"/>
    <dgm:cxn modelId="{02CC558A-40FB-4FB7-A401-946A355F47FD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E70FCF-F2C3-4C73-818E-882DD557B6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9071BF-9B61-4B39-A0C2-2A2A1541282A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D6EAA6D3-FE51-4041-BD42-801F3F80AD63}" type="parTrans" cxnId="{534D35EA-6859-4DA6-850B-BC0DD2CE2CA6}">
      <dgm:prSet/>
      <dgm:spPr/>
      <dgm:t>
        <a:bodyPr/>
        <a:lstStyle/>
        <a:p>
          <a:endParaRPr lang="en-GB"/>
        </a:p>
      </dgm:t>
    </dgm:pt>
    <dgm:pt modelId="{491591FB-73AA-4834-9BC4-E718822DEFEE}" type="sibTrans" cxnId="{534D35EA-6859-4DA6-850B-BC0DD2CE2CA6}">
      <dgm:prSet/>
      <dgm:spPr/>
      <dgm:t>
        <a:bodyPr/>
        <a:lstStyle/>
        <a:p>
          <a:endParaRPr lang="en-GB"/>
        </a:p>
      </dgm:t>
    </dgm:pt>
    <dgm:pt modelId="{A8DF9D09-5079-4C80-B212-E6A8973445F2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IAS 1 requires significant accounting policies to be disclosed.  It also includes some examples which some people think make it difficult to argue that an accounting policy is insignificant</a:t>
          </a:r>
          <a:endParaRPr lang="en-GB" dirty="0">
            <a:solidFill>
              <a:schemeClr val="bg1"/>
            </a:solidFill>
          </a:endParaRPr>
        </a:p>
      </dgm:t>
    </dgm:pt>
    <dgm:pt modelId="{9D4C7717-34E0-4F62-A43E-F9B41F0CBB70}" type="parTrans" cxnId="{1B37CE0D-005F-4CE0-9B14-D44E1D34E770}">
      <dgm:prSet/>
      <dgm:spPr/>
      <dgm:t>
        <a:bodyPr/>
        <a:lstStyle/>
        <a:p>
          <a:endParaRPr lang="en-GB"/>
        </a:p>
      </dgm:t>
    </dgm:pt>
    <dgm:pt modelId="{85E2BD1D-BA99-483A-B225-0DF42F279A44}" type="sibTrans" cxnId="{1B37CE0D-005F-4CE0-9B14-D44E1D34E770}">
      <dgm:prSet/>
      <dgm:spPr/>
      <dgm:t>
        <a:bodyPr/>
        <a:lstStyle/>
        <a:p>
          <a:endParaRPr lang="en-GB"/>
        </a:p>
      </dgm:t>
    </dgm:pt>
    <dgm:pt modelId="{9F0413B2-8336-43B1-95F3-009F4A34DE82}">
      <dgm:prSet phldrT="[Text]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GB" dirty="0" smtClean="0"/>
            <a:t>Proposal</a:t>
          </a:r>
          <a:endParaRPr lang="en-GB" dirty="0"/>
        </a:p>
      </dgm:t>
    </dgm:pt>
    <dgm:pt modelId="{F7B71970-A14E-45CE-B12A-648EBB7B4883}" type="parTrans" cxnId="{46EBEA5E-AD1B-4E2F-AB27-48735FE9A38F}">
      <dgm:prSet/>
      <dgm:spPr/>
      <dgm:t>
        <a:bodyPr/>
        <a:lstStyle/>
        <a:p>
          <a:endParaRPr lang="en-GB"/>
        </a:p>
      </dgm:t>
    </dgm:pt>
    <dgm:pt modelId="{2A474E6B-22A5-4126-8899-40FFDFD6624C}" type="sibTrans" cxnId="{46EBEA5E-AD1B-4E2F-AB27-48735FE9A38F}">
      <dgm:prSet/>
      <dgm:spPr/>
      <dgm:t>
        <a:bodyPr/>
        <a:lstStyle/>
        <a:p>
          <a:endParaRPr lang="en-GB"/>
        </a:p>
      </dgm:t>
    </dgm:pt>
    <dgm:pt modelId="{01A51D41-AF02-4391-BFCB-5481AB6BAB9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CF84DA27-B3C3-427A-AB57-0CDB0D521D6D}" type="parTrans" cxnId="{D602FA35-98BF-41EE-8ACB-0B4158DFE0BD}">
      <dgm:prSet/>
      <dgm:spPr/>
      <dgm:t>
        <a:bodyPr/>
        <a:lstStyle/>
        <a:p>
          <a:endParaRPr lang="en-GB"/>
        </a:p>
      </dgm:t>
    </dgm:pt>
    <dgm:pt modelId="{CFA62C5E-26F5-45E6-8710-FC824672CB69}" type="sibTrans" cxnId="{D602FA35-98BF-41EE-8ACB-0B4158DFE0BD}">
      <dgm:prSet/>
      <dgm:spPr/>
      <dgm:t>
        <a:bodyPr/>
        <a:lstStyle/>
        <a:p>
          <a:endParaRPr lang="en-GB"/>
        </a:p>
      </dgm:t>
    </dgm:pt>
    <dgm:pt modelId="{4B637D71-E936-4EF7-AE2F-7CE4D26719B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Remove the examples from IAS 1</a:t>
          </a:r>
          <a:endParaRPr lang="en-GB" dirty="0">
            <a:solidFill>
              <a:schemeClr val="bg1"/>
            </a:solidFill>
          </a:endParaRPr>
        </a:p>
      </dgm:t>
    </dgm:pt>
    <dgm:pt modelId="{4BE7E4E1-4880-4D85-B416-23A5C76B7725}" type="parTrans" cxnId="{0B4BDBA9-F61D-4EFF-AEA3-86C8C4DFB144}">
      <dgm:prSet/>
      <dgm:spPr/>
      <dgm:t>
        <a:bodyPr/>
        <a:lstStyle/>
        <a:p>
          <a:endParaRPr lang="en-GB"/>
        </a:p>
      </dgm:t>
    </dgm:pt>
    <dgm:pt modelId="{2D6BE5A8-86EE-4E5F-B4DE-6BF03DC8C65B}" type="sibTrans" cxnId="{0B4BDBA9-F61D-4EFF-AEA3-86C8C4DFB144}">
      <dgm:prSet/>
      <dgm:spPr/>
      <dgm:t>
        <a:bodyPr/>
        <a:lstStyle/>
        <a:p>
          <a:endParaRPr lang="en-GB"/>
        </a:p>
      </dgm:t>
    </dgm:pt>
    <dgm:pt modelId="{0ED48780-C4EF-4338-B9F1-8530CBF55B07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Income taxes</a:t>
          </a:r>
          <a:endParaRPr lang="en-GB" dirty="0">
            <a:solidFill>
              <a:schemeClr val="bg1"/>
            </a:solidFill>
          </a:endParaRPr>
        </a:p>
      </dgm:t>
    </dgm:pt>
    <dgm:pt modelId="{2E62E2B6-2379-4EC9-9EE1-26BFF7E9F866}" type="parTrans" cxnId="{6263CB62-6BA9-459A-877E-1540B6AD490B}">
      <dgm:prSet/>
      <dgm:spPr/>
      <dgm:t>
        <a:bodyPr/>
        <a:lstStyle/>
        <a:p>
          <a:endParaRPr lang="en-GB"/>
        </a:p>
      </dgm:t>
    </dgm:pt>
    <dgm:pt modelId="{AA901028-9A4B-41C5-8805-548E5F8FB603}" type="sibTrans" cxnId="{6263CB62-6BA9-459A-877E-1540B6AD490B}">
      <dgm:prSet/>
      <dgm:spPr/>
      <dgm:t>
        <a:bodyPr/>
        <a:lstStyle/>
        <a:p>
          <a:endParaRPr lang="en-GB"/>
        </a:p>
      </dgm:t>
    </dgm:pt>
    <dgm:pt modelId="{080B0809-D194-4700-A38B-FC6303995127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Foreign currency</a:t>
          </a:r>
          <a:endParaRPr lang="en-GB" dirty="0">
            <a:solidFill>
              <a:schemeClr val="bg1"/>
            </a:solidFill>
          </a:endParaRPr>
        </a:p>
      </dgm:t>
    </dgm:pt>
    <dgm:pt modelId="{5626AC11-6C03-4E18-89DE-582BDA36BD9E}" type="parTrans" cxnId="{DE65EAE5-B0D5-436A-9B08-A8EA95747461}">
      <dgm:prSet/>
      <dgm:spPr/>
      <dgm:t>
        <a:bodyPr/>
        <a:lstStyle/>
        <a:p>
          <a:endParaRPr lang="en-GB"/>
        </a:p>
      </dgm:t>
    </dgm:pt>
    <dgm:pt modelId="{D51D31A0-C5F0-451D-BABB-E7190F14F654}" type="sibTrans" cxnId="{DE65EAE5-B0D5-436A-9B08-A8EA95747461}">
      <dgm:prSet/>
      <dgm:spPr/>
      <dgm:t>
        <a:bodyPr/>
        <a:lstStyle/>
        <a:p>
          <a:endParaRPr lang="en-GB"/>
        </a:p>
      </dgm:t>
    </dgm:pt>
    <dgm:pt modelId="{20A28E2C-4B6B-45CB-8EA4-556AEDBA3136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Another project under the Disclosure Initiative to look at significant accounting policies</a:t>
          </a:r>
          <a:endParaRPr lang="en-GB" dirty="0">
            <a:solidFill>
              <a:schemeClr val="bg1"/>
            </a:solidFill>
          </a:endParaRPr>
        </a:p>
      </dgm:t>
    </dgm:pt>
    <dgm:pt modelId="{29E00764-1F4A-41ED-B853-00FA931FBB5B}" type="parTrans" cxnId="{51766C98-3E32-4085-B668-B216B29718D6}">
      <dgm:prSet/>
      <dgm:spPr/>
      <dgm:t>
        <a:bodyPr/>
        <a:lstStyle/>
        <a:p>
          <a:endParaRPr lang="en-GB"/>
        </a:p>
      </dgm:t>
    </dgm:pt>
    <dgm:pt modelId="{C4C649F0-4BC9-4B67-A3C5-AF2B5CC103E8}" type="sibTrans" cxnId="{51766C98-3E32-4085-B668-B216B29718D6}">
      <dgm:prSet/>
      <dgm:spPr/>
      <dgm:t>
        <a:bodyPr/>
        <a:lstStyle/>
        <a:p>
          <a:endParaRPr lang="en-GB"/>
        </a:p>
      </dgm:t>
    </dgm:pt>
    <dgm:pt modelId="{4211D187-79A9-409C-AF9E-B19365884F30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Result: accounting policy disclosures can be boilerplate and irrelevant accounting policies are disclosed</a:t>
          </a:r>
          <a:endParaRPr lang="en-GB" dirty="0">
            <a:solidFill>
              <a:schemeClr val="bg1"/>
            </a:solidFill>
          </a:endParaRPr>
        </a:p>
      </dgm:t>
    </dgm:pt>
    <dgm:pt modelId="{ED7C9D7F-9F39-48A0-A28B-4C8FC81B43EE}" type="parTrans" cxnId="{45850F72-7504-40ED-A39C-913365F1EAA3}">
      <dgm:prSet/>
      <dgm:spPr/>
      <dgm:t>
        <a:bodyPr/>
        <a:lstStyle/>
        <a:p>
          <a:endParaRPr lang="en-GB"/>
        </a:p>
      </dgm:t>
    </dgm:pt>
    <dgm:pt modelId="{9F10AEA8-2913-43B2-956A-83DA7C88C587}" type="sibTrans" cxnId="{45850F72-7504-40ED-A39C-913365F1EAA3}">
      <dgm:prSet/>
      <dgm:spPr/>
      <dgm:t>
        <a:bodyPr/>
        <a:lstStyle/>
        <a:p>
          <a:endParaRPr lang="en-GB"/>
        </a:p>
      </dgm:t>
    </dgm:pt>
    <dgm:pt modelId="{F6A223E0-3DFF-4414-B91E-F682FD588370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1DBA2278-2736-4E3C-8696-75A1E5A12CCE}" type="parTrans" cxnId="{0AD4A609-F6CE-45FF-A20C-888B1ACB1033}">
      <dgm:prSet/>
      <dgm:spPr/>
      <dgm:t>
        <a:bodyPr/>
        <a:lstStyle/>
        <a:p>
          <a:endParaRPr lang="en-GB"/>
        </a:p>
      </dgm:t>
    </dgm:pt>
    <dgm:pt modelId="{080D9696-35F9-4673-BD6E-1C783FD64A15}" type="sibTrans" cxnId="{0AD4A609-F6CE-45FF-A20C-888B1ACB1033}">
      <dgm:prSet/>
      <dgm:spPr/>
      <dgm:t>
        <a:bodyPr/>
        <a:lstStyle/>
        <a:p>
          <a:endParaRPr lang="en-GB"/>
        </a:p>
      </dgm:t>
    </dgm:pt>
    <dgm:pt modelId="{02933630-DF14-44CF-8743-81F1F175D379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Potential effect: removal of irrelevant accounting policies from financial statements</a:t>
          </a:r>
          <a:endParaRPr lang="en-GB" dirty="0">
            <a:solidFill>
              <a:schemeClr val="bg1"/>
            </a:solidFill>
          </a:endParaRPr>
        </a:p>
      </dgm:t>
    </dgm:pt>
    <dgm:pt modelId="{BC261A67-CE3E-4DE4-9442-A166A44CF94D}" type="parTrans" cxnId="{03D4816C-3296-4797-8705-F14C0C9AE18A}">
      <dgm:prSet/>
      <dgm:spPr/>
      <dgm:t>
        <a:bodyPr/>
        <a:lstStyle/>
        <a:p>
          <a:endParaRPr lang="en-GB"/>
        </a:p>
      </dgm:t>
    </dgm:pt>
    <dgm:pt modelId="{99A64B06-5A7B-4EBC-BD07-4291827842F2}" type="sibTrans" cxnId="{03D4816C-3296-4797-8705-F14C0C9AE18A}">
      <dgm:prSet/>
      <dgm:spPr/>
      <dgm:t>
        <a:bodyPr/>
        <a:lstStyle/>
        <a:p>
          <a:endParaRPr lang="en-GB"/>
        </a:p>
      </dgm:t>
    </dgm:pt>
    <dgm:pt modelId="{312AA739-C10C-4754-A633-E245B9B81D0B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ABCB0F9F-2C12-4F44-B496-EBE158B7FC34}" type="parTrans" cxnId="{B089955E-4D27-41E7-AF8E-B2C82433448D}">
      <dgm:prSet/>
      <dgm:spPr/>
      <dgm:t>
        <a:bodyPr/>
        <a:lstStyle/>
        <a:p>
          <a:endParaRPr lang="en-GB"/>
        </a:p>
      </dgm:t>
    </dgm:pt>
    <dgm:pt modelId="{A5033085-1D43-404F-9E57-2AA90615BE49}" type="sibTrans" cxnId="{B089955E-4D27-41E7-AF8E-B2C82433448D}">
      <dgm:prSet/>
      <dgm:spPr/>
      <dgm:t>
        <a:bodyPr/>
        <a:lstStyle/>
        <a:p>
          <a:endParaRPr lang="en-GB"/>
        </a:p>
      </dgm:t>
    </dgm:pt>
    <dgm:pt modelId="{91309DF2-2810-46E0-AD31-4F0FE624BFBA}">
      <dgm:prSet phldrT="[Text]"/>
      <dgm:spPr>
        <a:solidFill>
          <a:schemeClr val="tx2">
            <a:alpha val="50000"/>
          </a:schemeClr>
        </a:solidFill>
      </dgm:spPr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3B43D091-9741-4F76-B5BC-38ED109B4625}" type="parTrans" cxnId="{2CE5966D-D7CF-4627-994C-99D67864F576}">
      <dgm:prSet/>
      <dgm:spPr/>
      <dgm:t>
        <a:bodyPr/>
        <a:lstStyle/>
        <a:p>
          <a:endParaRPr lang="en-GB"/>
        </a:p>
      </dgm:t>
    </dgm:pt>
    <dgm:pt modelId="{AF6656A2-3BEF-4A3A-90C7-C8F77C062102}" type="sibTrans" cxnId="{2CE5966D-D7CF-4627-994C-99D67864F576}">
      <dgm:prSet/>
      <dgm:spPr/>
      <dgm:t>
        <a:bodyPr/>
        <a:lstStyle/>
        <a:p>
          <a:endParaRPr lang="en-GB"/>
        </a:p>
      </dgm:t>
    </dgm:pt>
    <dgm:pt modelId="{E73AC0EF-31BB-4037-9E86-ADCC2366190B}" type="pres">
      <dgm:prSet presAssocID="{E1E70FCF-F2C3-4C73-818E-882DD557B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2C399E-0192-44B7-9FC0-4B217451E1DE}" type="pres">
      <dgm:prSet presAssocID="{FA9071BF-9B61-4B39-A0C2-2A2A1541282A}" presName="composite" presStyleCnt="0"/>
      <dgm:spPr/>
    </dgm:pt>
    <dgm:pt modelId="{FBC4D01B-C3B6-4A9A-93D9-A0135AAA20C3}" type="pres">
      <dgm:prSet presAssocID="{FA9071BF-9B61-4B39-A0C2-2A2A154128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5B9DB-A0FC-47DA-8C0F-7D57E688EB12}" type="pres">
      <dgm:prSet presAssocID="{FA9071BF-9B61-4B39-A0C2-2A2A154128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3C825A-AF66-4C6A-9A86-8EE46034EA17}" type="pres">
      <dgm:prSet presAssocID="{491591FB-73AA-4834-9BC4-E718822DEFEE}" presName="space" presStyleCnt="0"/>
      <dgm:spPr/>
    </dgm:pt>
    <dgm:pt modelId="{16EB4571-3625-4932-9BFE-A30DAFB77BD0}" type="pres">
      <dgm:prSet presAssocID="{9F0413B2-8336-43B1-95F3-009F4A34DE82}" presName="composite" presStyleCnt="0"/>
      <dgm:spPr/>
    </dgm:pt>
    <dgm:pt modelId="{49AF2440-58BD-409A-8091-6387CE41ADD4}" type="pres">
      <dgm:prSet presAssocID="{9F0413B2-8336-43B1-95F3-009F4A34DE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64BCA-6D99-4E85-89CF-9127FE023983}" type="pres">
      <dgm:prSet presAssocID="{9F0413B2-8336-43B1-95F3-009F4A34DE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7D9EFD-07E0-413F-BD8A-D4C5491471CC}" type="presOf" srcId="{91309DF2-2810-46E0-AD31-4F0FE624BFBA}" destId="{BB864BCA-6D99-4E85-89CF-9127FE023983}" srcOrd="0" destOrd="3" presId="urn:microsoft.com/office/officeart/2005/8/layout/hList1"/>
    <dgm:cxn modelId="{46EBEA5E-AD1B-4E2F-AB27-48735FE9A38F}" srcId="{E1E70FCF-F2C3-4C73-818E-882DD557B6D7}" destId="{9F0413B2-8336-43B1-95F3-009F4A34DE82}" srcOrd="1" destOrd="0" parTransId="{F7B71970-A14E-45CE-B12A-648EBB7B4883}" sibTransId="{2A474E6B-22A5-4126-8899-40FFDFD6624C}"/>
    <dgm:cxn modelId="{430C4043-157D-4860-9048-62B4A275A9BD}" type="presOf" srcId="{9F0413B2-8336-43B1-95F3-009F4A34DE82}" destId="{49AF2440-58BD-409A-8091-6387CE41ADD4}" srcOrd="0" destOrd="0" presId="urn:microsoft.com/office/officeart/2005/8/layout/hList1"/>
    <dgm:cxn modelId="{B089955E-4D27-41E7-AF8E-B2C82433448D}" srcId="{9F0413B2-8336-43B1-95F3-009F4A34DE82}" destId="{312AA739-C10C-4754-A633-E245B9B81D0B}" srcOrd="2" destOrd="0" parTransId="{ABCB0F9F-2C12-4F44-B496-EBE158B7FC34}" sibTransId="{A5033085-1D43-404F-9E57-2AA90615BE49}"/>
    <dgm:cxn modelId="{F3F19788-9876-4756-9884-D403382D6015}" type="presOf" srcId="{4B637D71-E936-4EF7-AE2F-7CE4D26719BA}" destId="{BB864BCA-6D99-4E85-89CF-9127FE023983}" srcOrd="0" destOrd="0" presId="urn:microsoft.com/office/officeart/2005/8/layout/hList1"/>
    <dgm:cxn modelId="{0AD4A609-F6CE-45FF-A20C-888B1ACB1033}" srcId="{A8DF9D09-5079-4C80-B212-E6A8973445F2}" destId="{F6A223E0-3DFF-4414-B91E-F682FD588370}" srcOrd="2" destOrd="0" parTransId="{1DBA2278-2736-4E3C-8696-75A1E5A12CCE}" sibTransId="{080D9696-35F9-4673-BD6E-1C783FD64A15}"/>
    <dgm:cxn modelId="{7AD1A1DB-3932-4BD2-ACF9-CFD7AA65DF8F}" type="presOf" srcId="{02933630-DF14-44CF-8743-81F1F175D379}" destId="{BB864BCA-6D99-4E85-89CF-9127FE023983}" srcOrd="0" destOrd="4" presId="urn:microsoft.com/office/officeart/2005/8/layout/hList1"/>
    <dgm:cxn modelId="{A8828474-31D1-43E0-90F5-27194F8E35F5}" type="presOf" srcId="{E1E70FCF-F2C3-4C73-818E-882DD557B6D7}" destId="{E73AC0EF-31BB-4037-9E86-ADCC2366190B}" srcOrd="0" destOrd="0" presId="urn:microsoft.com/office/officeart/2005/8/layout/hList1"/>
    <dgm:cxn modelId="{79E49CAA-1E75-47B2-8E97-A78D9074894C}" type="presOf" srcId="{F6A223E0-3DFF-4414-B91E-F682FD588370}" destId="{3595B9DB-A0FC-47DA-8C0F-7D57E688EB12}" srcOrd="0" destOrd="3" presId="urn:microsoft.com/office/officeart/2005/8/layout/hList1"/>
    <dgm:cxn modelId="{CC287584-5E7A-4210-BE0E-D944E369AD78}" type="presOf" srcId="{FA9071BF-9B61-4B39-A0C2-2A2A1541282A}" destId="{FBC4D01B-C3B6-4A9A-93D9-A0135AAA20C3}" srcOrd="0" destOrd="0" presId="urn:microsoft.com/office/officeart/2005/8/layout/hList1"/>
    <dgm:cxn modelId="{51766C98-3E32-4085-B668-B216B29718D6}" srcId="{9F0413B2-8336-43B1-95F3-009F4A34DE82}" destId="{20A28E2C-4B6B-45CB-8EA4-556AEDBA3136}" srcOrd="1" destOrd="0" parTransId="{29E00764-1F4A-41ED-B853-00FA931FBB5B}" sibTransId="{C4C649F0-4BC9-4B67-A3C5-AF2B5CC103E8}"/>
    <dgm:cxn modelId="{82E2CC05-AE2A-48A8-A8A2-607E6E9318E1}" type="presOf" srcId="{0ED48780-C4EF-4338-B9F1-8530CBF55B07}" destId="{3595B9DB-A0FC-47DA-8C0F-7D57E688EB12}" srcOrd="0" destOrd="1" presId="urn:microsoft.com/office/officeart/2005/8/layout/hList1"/>
    <dgm:cxn modelId="{45850F72-7504-40ED-A39C-913365F1EAA3}" srcId="{FA9071BF-9B61-4B39-A0C2-2A2A1541282A}" destId="{4211D187-79A9-409C-AF9E-B19365884F30}" srcOrd="1" destOrd="0" parTransId="{ED7C9D7F-9F39-48A0-A28B-4C8FC81B43EE}" sibTransId="{9F10AEA8-2913-43B2-956A-83DA7C88C587}"/>
    <dgm:cxn modelId="{DE65EAE5-B0D5-436A-9B08-A8EA95747461}" srcId="{A8DF9D09-5079-4C80-B212-E6A8973445F2}" destId="{080B0809-D194-4700-A38B-FC6303995127}" srcOrd="1" destOrd="0" parTransId="{5626AC11-6C03-4E18-89DE-582BDA36BD9E}" sibTransId="{D51D31A0-C5F0-451D-BABB-E7190F14F654}"/>
    <dgm:cxn modelId="{12ABE3C6-0D92-4991-BB27-CE10CE37B9A2}" type="presOf" srcId="{A8DF9D09-5079-4C80-B212-E6A8973445F2}" destId="{3595B9DB-A0FC-47DA-8C0F-7D57E688EB12}" srcOrd="0" destOrd="0" presId="urn:microsoft.com/office/officeart/2005/8/layout/hList1"/>
    <dgm:cxn modelId="{0B4BDBA9-F61D-4EFF-AEA3-86C8C4DFB144}" srcId="{9F0413B2-8336-43B1-95F3-009F4A34DE82}" destId="{4B637D71-E936-4EF7-AE2F-7CE4D26719BA}" srcOrd="0" destOrd="0" parTransId="{4BE7E4E1-4880-4D85-B416-23A5C76B7725}" sibTransId="{2D6BE5A8-86EE-4E5F-B4DE-6BF03DC8C65B}"/>
    <dgm:cxn modelId="{2CE5966D-D7CF-4627-994C-99D67864F576}" srcId="{9F0413B2-8336-43B1-95F3-009F4A34DE82}" destId="{91309DF2-2810-46E0-AD31-4F0FE624BFBA}" srcOrd="3" destOrd="0" parTransId="{3B43D091-9741-4F76-B5BC-38ED109B4625}" sibTransId="{AF6656A2-3BEF-4A3A-90C7-C8F77C062102}"/>
    <dgm:cxn modelId="{03D4816C-3296-4797-8705-F14C0C9AE18A}" srcId="{9F0413B2-8336-43B1-95F3-009F4A34DE82}" destId="{02933630-DF14-44CF-8743-81F1F175D379}" srcOrd="4" destOrd="0" parTransId="{BC261A67-CE3E-4DE4-9442-A166A44CF94D}" sibTransId="{99A64B06-5A7B-4EBC-BD07-4291827842F2}"/>
    <dgm:cxn modelId="{0B092F5A-3881-4415-BE63-C870C182261F}" type="presOf" srcId="{4211D187-79A9-409C-AF9E-B19365884F30}" destId="{3595B9DB-A0FC-47DA-8C0F-7D57E688EB12}" srcOrd="0" destOrd="4" presId="urn:microsoft.com/office/officeart/2005/8/layout/hList1"/>
    <dgm:cxn modelId="{8DB805D9-45BE-4FB2-80B8-DB2EC0B6E904}" type="presOf" srcId="{080B0809-D194-4700-A38B-FC6303995127}" destId="{3595B9DB-A0FC-47DA-8C0F-7D57E688EB12}" srcOrd="0" destOrd="2" presId="urn:microsoft.com/office/officeart/2005/8/layout/hList1"/>
    <dgm:cxn modelId="{534D35EA-6859-4DA6-850B-BC0DD2CE2CA6}" srcId="{E1E70FCF-F2C3-4C73-818E-882DD557B6D7}" destId="{FA9071BF-9B61-4B39-A0C2-2A2A1541282A}" srcOrd="0" destOrd="0" parTransId="{D6EAA6D3-FE51-4041-BD42-801F3F80AD63}" sibTransId="{491591FB-73AA-4834-9BC4-E718822DEFEE}"/>
    <dgm:cxn modelId="{681EF87C-FF7A-40C1-A4BE-F3EA8376260D}" type="presOf" srcId="{20A28E2C-4B6B-45CB-8EA4-556AEDBA3136}" destId="{BB864BCA-6D99-4E85-89CF-9127FE023983}" srcOrd="0" destOrd="1" presId="urn:microsoft.com/office/officeart/2005/8/layout/hList1"/>
    <dgm:cxn modelId="{6263CB62-6BA9-459A-877E-1540B6AD490B}" srcId="{A8DF9D09-5079-4C80-B212-E6A8973445F2}" destId="{0ED48780-C4EF-4338-B9F1-8530CBF55B07}" srcOrd="0" destOrd="0" parTransId="{2E62E2B6-2379-4EC9-9EE1-26BFF7E9F866}" sibTransId="{AA901028-9A4B-41C5-8805-548E5F8FB603}"/>
    <dgm:cxn modelId="{1B37CE0D-005F-4CE0-9B14-D44E1D34E770}" srcId="{FA9071BF-9B61-4B39-A0C2-2A2A1541282A}" destId="{A8DF9D09-5079-4C80-B212-E6A8973445F2}" srcOrd="0" destOrd="0" parTransId="{9D4C7717-34E0-4F62-A43E-F9B41F0CBB70}" sibTransId="{85E2BD1D-BA99-483A-B225-0DF42F279A44}"/>
    <dgm:cxn modelId="{5A461481-B3D8-485A-935E-E7C3F4A2C1B3}" type="presOf" srcId="{312AA739-C10C-4754-A633-E245B9B81D0B}" destId="{BB864BCA-6D99-4E85-89CF-9127FE023983}" srcOrd="0" destOrd="2" presId="urn:microsoft.com/office/officeart/2005/8/layout/hList1"/>
    <dgm:cxn modelId="{066A9A10-6764-4D61-9899-97F2C4A1C01B}" type="presOf" srcId="{01A51D41-AF02-4391-BFCB-5481AB6BAB9B}" destId="{BB864BCA-6D99-4E85-89CF-9127FE023983}" srcOrd="0" destOrd="5" presId="urn:microsoft.com/office/officeart/2005/8/layout/hList1"/>
    <dgm:cxn modelId="{D602FA35-98BF-41EE-8ACB-0B4158DFE0BD}" srcId="{9F0413B2-8336-43B1-95F3-009F4A34DE82}" destId="{01A51D41-AF02-4391-BFCB-5481AB6BAB9B}" srcOrd="5" destOrd="0" parTransId="{CF84DA27-B3C3-427A-AB57-0CDB0D521D6D}" sibTransId="{CFA62C5E-26F5-45E6-8710-FC824672CB69}"/>
    <dgm:cxn modelId="{5A71C009-DF8E-4EB1-B6FE-6B18FA5280CB}" type="presParOf" srcId="{E73AC0EF-31BB-4037-9E86-ADCC2366190B}" destId="{F32C399E-0192-44B7-9FC0-4B217451E1DE}" srcOrd="0" destOrd="0" presId="urn:microsoft.com/office/officeart/2005/8/layout/hList1"/>
    <dgm:cxn modelId="{2075DEDC-B7D7-4C10-A89C-490196E7004F}" type="presParOf" srcId="{F32C399E-0192-44B7-9FC0-4B217451E1DE}" destId="{FBC4D01B-C3B6-4A9A-93D9-A0135AAA20C3}" srcOrd="0" destOrd="0" presId="urn:microsoft.com/office/officeart/2005/8/layout/hList1"/>
    <dgm:cxn modelId="{3AF38485-B6A6-4F59-90AA-5EBF148DE35F}" type="presParOf" srcId="{F32C399E-0192-44B7-9FC0-4B217451E1DE}" destId="{3595B9DB-A0FC-47DA-8C0F-7D57E688EB12}" srcOrd="1" destOrd="0" presId="urn:microsoft.com/office/officeart/2005/8/layout/hList1"/>
    <dgm:cxn modelId="{CC9698B5-C0E9-48DC-8D3C-A655A11C78B2}" type="presParOf" srcId="{E73AC0EF-31BB-4037-9E86-ADCC2366190B}" destId="{123C825A-AF66-4C6A-9A86-8EE46034EA17}" srcOrd="1" destOrd="0" presId="urn:microsoft.com/office/officeart/2005/8/layout/hList1"/>
    <dgm:cxn modelId="{4CE042C5-4290-4972-AABD-FF09CF9C561E}" type="presParOf" srcId="{E73AC0EF-31BB-4037-9E86-ADCC2366190B}" destId="{16EB4571-3625-4932-9BFE-A30DAFB77BD0}" srcOrd="2" destOrd="0" presId="urn:microsoft.com/office/officeart/2005/8/layout/hList1"/>
    <dgm:cxn modelId="{DDFAF173-D41C-485C-954B-0342905E607E}" type="presParOf" srcId="{16EB4571-3625-4932-9BFE-A30DAFB77BD0}" destId="{49AF2440-58BD-409A-8091-6387CE41ADD4}" srcOrd="0" destOrd="0" presId="urn:microsoft.com/office/officeart/2005/8/layout/hList1"/>
    <dgm:cxn modelId="{6F19AF65-B052-49FF-8097-DCB506AA2E60}" type="presParOf" srcId="{16EB4571-3625-4932-9BFE-A30DAFB77BD0}" destId="{BB864BCA-6D99-4E85-89CF-9127FE0239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37F98-1EB2-4AB5-A3B6-D7BC6A497492}">
      <dsp:nvSpPr>
        <dsp:cNvPr id="0" name=""/>
        <dsp:cNvSpPr/>
      </dsp:nvSpPr>
      <dsp:spPr>
        <a:xfrm>
          <a:off x="0" y="0"/>
          <a:ext cx="7001116" cy="10639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1" kern="1200" dirty="0" smtClean="0"/>
            <a:t>Agenda Consultation 2011</a:t>
          </a:r>
          <a:endParaRPr lang="en-GB" sz="18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“A disclosure framework is needed to ensure that information disclosed is more relevant to investors and to reduce the burden on preparers”</a:t>
          </a:r>
          <a:endParaRPr lang="en-GB" sz="1400" kern="1200" dirty="0"/>
        </a:p>
      </dsp:txBody>
      <dsp:txXfrm>
        <a:off x="31161" y="31161"/>
        <a:ext cx="5853066" cy="1001596"/>
      </dsp:txXfrm>
    </dsp:sp>
    <dsp:sp modelId="{7362BC57-D698-481A-B8A4-7B0338AED704}">
      <dsp:nvSpPr>
        <dsp:cNvPr id="0" name=""/>
        <dsp:cNvSpPr/>
      </dsp:nvSpPr>
      <dsp:spPr>
        <a:xfrm>
          <a:off x="617745" y="1241237"/>
          <a:ext cx="7001116" cy="1063918"/>
        </a:xfrm>
        <a:prstGeom prst="roundRect">
          <a:avLst>
            <a:gd name="adj" fmla="val 10000"/>
          </a:avLst>
        </a:prstGeom>
        <a:solidFill>
          <a:schemeClr val="accent4">
            <a:hueOff val="-382598"/>
            <a:satOff val="12281"/>
            <a:lumOff val="21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Discussion Forum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Obtain views from those in the financial reporting process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Survey also undertaken</a:t>
          </a:r>
          <a:endParaRPr lang="en-GB" sz="1400" kern="1200" dirty="0"/>
        </a:p>
      </dsp:txBody>
      <dsp:txXfrm>
        <a:off x="648906" y="1272398"/>
        <a:ext cx="5629502" cy="1001596"/>
      </dsp:txXfrm>
    </dsp:sp>
    <dsp:sp modelId="{2EDCE895-C831-41A3-8620-21FB352356E8}">
      <dsp:nvSpPr>
        <dsp:cNvPr id="0" name=""/>
        <dsp:cNvSpPr/>
      </dsp:nvSpPr>
      <dsp:spPr>
        <a:xfrm>
          <a:off x="1235491" y="2482475"/>
          <a:ext cx="7001116" cy="1063918"/>
        </a:xfrm>
        <a:prstGeom prst="roundRect">
          <a:avLst>
            <a:gd name="adj" fmla="val 10000"/>
          </a:avLst>
        </a:prstGeom>
        <a:solidFill>
          <a:schemeClr val="accent4">
            <a:hueOff val="-765195"/>
            <a:satOff val="24561"/>
            <a:lumOff val="43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Feedback Statement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Summarises what we have heard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Highlights potential next steps for the IASB</a:t>
          </a:r>
          <a:endParaRPr lang="en-GB" sz="1400" kern="1200" dirty="0"/>
        </a:p>
      </dsp:txBody>
      <dsp:txXfrm>
        <a:off x="1266652" y="2513636"/>
        <a:ext cx="5629502" cy="1001596"/>
      </dsp:txXfrm>
    </dsp:sp>
    <dsp:sp modelId="{300C9DE3-6225-43CC-AEFF-9ADE1A474491}">
      <dsp:nvSpPr>
        <dsp:cNvPr id="0" name=""/>
        <dsp:cNvSpPr/>
      </dsp:nvSpPr>
      <dsp:spPr>
        <a:xfrm>
          <a:off x="6309569" y="806804"/>
          <a:ext cx="691546" cy="6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300" kern="1200" dirty="0"/>
        </a:p>
      </dsp:txBody>
      <dsp:txXfrm>
        <a:off x="6465167" y="806804"/>
        <a:ext cx="380350" cy="520388"/>
      </dsp:txXfrm>
    </dsp:sp>
    <dsp:sp modelId="{D9676F9C-800B-4E03-B664-77D7CD70BD5C}">
      <dsp:nvSpPr>
        <dsp:cNvPr id="0" name=""/>
        <dsp:cNvSpPr/>
      </dsp:nvSpPr>
      <dsp:spPr>
        <a:xfrm>
          <a:off x="6927315" y="2040949"/>
          <a:ext cx="691546" cy="69154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712881"/>
            <a:satOff val="22840"/>
            <a:lumOff val="960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12881"/>
              <a:satOff val="22840"/>
              <a:lumOff val="96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300" kern="1200" dirty="0"/>
        </a:p>
      </dsp:txBody>
      <dsp:txXfrm>
        <a:off x="7082913" y="2040949"/>
        <a:ext cx="380350" cy="520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C555A-F322-4253-8E3A-8EF0566B50A8}">
      <dsp:nvSpPr>
        <dsp:cNvPr id="0" name=""/>
        <dsp:cNvSpPr/>
      </dsp:nvSpPr>
      <dsp:spPr>
        <a:xfrm>
          <a:off x="4227" y="735"/>
          <a:ext cx="8740008" cy="668179"/>
        </a:xfrm>
        <a:prstGeom prst="roundRect">
          <a:avLst>
            <a:gd name="adj" fmla="val 10000"/>
          </a:avLst>
        </a:prstGeom>
        <a:solidFill>
          <a:srgbClr val="5F60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Disclosure Initiative</a:t>
          </a:r>
          <a:endParaRPr lang="en-GB" sz="3000" kern="1200" dirty="0"/>
        </a:p>
      </dsp:txBody>
      <dsp:txXfrm>
        <a:off x="23797" y="20305"/>
        <a:ext cx="8700868" cy="629039"/>
      </dsp:txXfrm>
    </dsp:sp>
    <dsp:sp modelId="{9586D2E9-0665-4F80-9BC5-E7DBB3308007}">
      <dsp:nvSpPr>
        <dsp:cNvPr id="0" name=""/>
        <dsp:cNvSpPr/>
      </dsp:nvSpPr>
      <dsp:spPr>
        <a:xfrm>
          <a:off x="31178" y="887558"/>
          <a:ext cx="1350761" cy="873482"/>
        </a:xfrm>
        <a:prstGeom prst="roundRect">
          <a:avLst>
            <a:gd name="adj" fmla="val 10000"/>
          </a:avLst>
        </a:prstGeom>
        <a:solidFill>
          <a:srgbClr val="1D37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Ongoing activities</a:t>
          </a:r>
          <a:endParaRPr lang="en-GB" sz="2200" kern="1200" dirty="0"/>
        </a:p>
      </dsp:txBody>
      <dsp:txXfrm>
        <a:off x="56761" y="913141"/>
        <a:ext cx="1299595" cy="822316"/>
      </dsp:txXfrm>
    </dsp:sp>
    <dsp:sp modelId="{CB7D2EBA-0238-41E3-AE6D-039E007439E1}">
      <dsp:nvSpPr>
        <dsp:cNvPr id="0" name=""/>
        <dsp:cNvSpPr/>
      </dsp:nvSpPr>
      <dsp:spPr>
        <a:xfrm>
          <a:off x="13761" y="1979685"/>
          <a:ext cx="1385595" cy="1606819"/>
        </a:xfrm>
        <a:prstGeom prst="roundRect">
          <a:avLst>
            <a:gd name="adj" fmla="val 10000"/>
          </a:avLst>
        </a:prstGeom>
        <a:solidFill>
          <a:srgbClr val="1D3766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Digital reporting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New Exposure Drafts</a:t>
          </a:r>
          <a:endParaRPr lang="en-GB" sz="2000" kern="1200" dirty="0"/>
        </a:p>
      </dsp:txBody>
      <dsp:txXfrm>
        <a:off x="54344" y="2020268"/>
        <a:ext cx="1304429" cy="1525653"/>
      </dsp:txXfrm>
    </dsp:sp>
    <dsp:sp modelId="{F7E41082-5ADF-4C71-87E8-3277C9BD40E9}">
      <dsp:nvSpPr>
        <dsp:cNvPr id="0" name=""/>
        <dsp:cNvSpPr/>
      </dsp:nvSpPr>
      <dsp:spPr>
        <a:xfrm>
          <a:off x="1515747" y="887558"/>
          <a:ext cx="2829386" cy="886642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Implementation</a:t>
          </a:r>
          <a:endParaRPr lang="en-GB" sz="2900" kern="1200" dirty="0"/>
        </a:p>
      </dsp:txBody>
      <dsp:txXfrm>
        <a:off x="1541716" y="913527"/>
        <a:ext cx="2777448" cy="834704"/>
      </dsp:txXfrm>
    </dsp:sp>
    <dsp:sp modelId="{F9C15F50-57B6-4149-83A2-CA278B722A40}">
      <dsp:nvSpPr>
        <dsp:cNvPr id="0" name=""/>
        <dsp:cNvSpPr/>
      </dsp:nvSpPr>
      <dsp:spPr>
        <a:xfrm>
          <a:off x="1515747" y="1992844"/>
          <a:ext cx="1385595" cy="1606819"/>
        </a:xfrm>
        <a:prstGeom prst="roundRect">
          <a:avLst>
            <a:gd name="adj" fmla="val 10000"/>
          </a:avLst>
        </a:prstGeom>
        <a:solidFill>
          <a:schemeClr val="bg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Amendments to IAS 1</a:t>
          </a:r>
          <a:endParaRPr lang="en-GB" sz="1500" kern="1200" dirty="0"/>
        </a:p>
      </dsp:txBody>
      <dsp:txXfrm>
        <a:off x="1556330" y="2033427"/>
        <a:ext cx="1304429" cy="1525653"/>
      </dsp:txXfrm>
    </dsp:sp>
    <dsp:sp modelId="{D8A94CF9-3995-458E-B69E-7D89414FC9EF}">
      <dsp:nvSpPr>
        <dsp:cNvPr id="0" name=""/>
        <dsp:cNvSpPr/>
      </dsp:nvSpPr>
      <dsp:spPr>
        <a:xfrm>
          <a:off x="2959538" y="1992844"/>
          <a:ext cx="1385595" cy="1606819"/>
        </a:xfrm>
        <a:prstGeom prst="roundRect">
          <a:avLst>
            <a:gd name="adj" fmla="val 10000"/>
          </a:avLst>
        </a:prstGeom>
        <a:solidFill>
          <a:schemeClr val="bg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Reconciliation of liabilities from financing activities (changes in debt)</a:t>
          </a:r>
          <a:endParaRPr lang="en-GB" sz="1500" kern="1200" dirty="0"/>
        </a:p>
      </dsp:txBody>
      <dsp:txXfrm>
        <a:off x="3000121" y="2033427"/>
        <a:ext cx="1304429" cy="1525653"/>
      </dsp:txXfrm>
    </dsp:sp>
    <dsp:sp modelId="{C7CA5039-B8B6-493E-A2AA-3C7B84ACD9B9}">
      <dsp:nvSpPr>
        <dsp:cNvPr id="0" name=""/>
        <dsp:cNvSpPr/>
      </dsp:nvSpPr>
      <dsp:spPr>
        <a:xfrm>
          <a:off x="4461524" y="887558"/>
          <a:ext cx="4273177" cy="886642"/>
        </a:xfrm>
        <a:prstGeom prst="roundRect">
          <a:avLst>
            <a:gd name="adj" fmla="val 10000"/>
          </a:avLst>
        </a:prstGeom>
        <a:solidFill>
          <a:srgbClr val="4F70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Research</a:t>
          </a:r>
          <a:endParaRPr lang="en-GB" sz="3000" kern="1200" dirty="0"/>
        </a:p>
      </dsp:txBody>
      <dsp:txXfrm>
        <a:off x="4487493" y="913527"/>
        <a:ext cx="4221239" cy="834704"/>
      </dsp:txXfrm>
    </dsp:sp>
    <dsp:sp modelId="{B6B85587-0EBA-48A5-9570-95C238F7AA46}">
      <dsp:nvSpPr>
        <dsp:cNvPr id="0" name=""/>
        <dsp:cNvSpPr/>
      </dsp:nvSpPr>
      <dsp:spPr>
        <a:xfrm>
          <a:off x="4461524" y="1992844"/>
          <a:ext cx="1385595" cy="1606819"/>
        </a:xfrm>
        <a:prstGeom prst="roundRect">
          <a:avLst>
            <a:gd name="adj" fmla="val 10000"/>
          </a:avLst>
        </a:prstGeom>
        <a:solidFill>
          <a:srgbClr val="4F7033">
            <a:alpha val="5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Materiality</a:t>
          </a:r>
        </a:p>
      </dsp:txBody>
      <dsp:txXfrm>
        <a:off x="4502107" y="2033427"/>
        <a:ext cx="1304429" cy="1525653"/>
      </dsp:txXfrm>
    </dsp:sp>
    <dsp:sp modelId="{41E797F9-7B29-434B-83AD-AE09EAD802D8}">
      <dsp:nvSpPr>
        <dsp:cNvPr id="0" name=""/>
        <dsp:cNvSpPr/>
      </dsp:nvSpPr>
      <dsp:spPr>
        <a:xfrm>
          <a:off x="5905315" y="1992844"/>
          <a:ext cx="1385595" cy="1606819"/>
        </a:xfrm>
        <a:prstGeom prst="roundRect">
          <a:avLst>
            <a:gd name="adj" fmla="val 10000"/>
          </a:avLst>
        </a:prstGeom>
        <a:solidFill>
          <a:srgbClr val="4F7033">
            <a:alpha val="5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Principles of Disclosure</a:t>
          </a:r>
        </a:p>
      </dsp:txBody>
      <dsp:txXfrm>
        <a:off x="5945898" y="2033427"/>
        <a:ext cx="1304429" cy="1525653"/>
      </dsp:txXfrm>
    </dsp:sp>
    <dsp:sp modelId="{7FC8D146-E608-421B-B029-858FCD217319}">
      <dsp:nvSpPr>
        <dsp:cNvPr id="0" name=""/>
        <dsp:cNvSpPr/>
      </dsp:nvSpPr>
      <dsp:spPr>
        <a:xfrm>
          <a:off x="7349106" y="1992844"/>
          <a:ext cx="1385595" cy="1606819"/>
        </a:xfrm>
        <a:prstGeom prst="roundRect">
          <a:avLst>
            <a:gd name="adj" fmla="val 10000"/>
          </a:avLst>
        </a:prstGeom>
        <a:solidFill>
          <a:srgbClr val="4F7033">
            <a:alpha val="5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Review of existing Standards</a:t>
          </a:r>
          <a:endParaRPr lang="en-GB" sz="1500" kern="1200" dirty="0"/>
        </a:p>
      </dsp:txBody>
      <dsp:txXfrm>
        <a:off x="7389689" y="2033427"/>
        <a:ext cx="1304429" cy="1525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69665"/>
          <a:ext cx="3910964" cy="4320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Problem</a:t>
          </a:r>
          <a:endParaRPr lang="en-GB" sz="1500" kern="1200" dirty="0"/>
        </a:p>
      </dsp:txBody>
      <dsp:txXfrm>
        <a:off x="40" y="69665"/>
        <a:ext cx="3910964" cy="432000"/>
      </dsp:txXfrm>
    </dsp:sp>
    <dsp:sp modelId="{3595B9DB-A0FC-47DA-8C0F-7D57E688EB12}">
      <dsp:nvSpPr>
        <dsp:cNvPr id="0" name=""/>
        <dsp:cNvSpPr/>
      </dsp:nvSpPr>
      <dsp:spPr>
        <a:xfrm>
          <a:off x="40" y="501665"/>
          <a:ext cx="3910964" cy="322709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IAS 1 specifies a ‘normal’ order to the notes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Some preparers told the IASB that this perception of ‘normal’ makes it difficult for them to present related information together or indicate the relative importance of different disclosures</a:t>
          </a:r>
          <a:endParaRPr lang="en-GB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Some investors have told the IASB they want to see how disclosures are related</a:t>
          </a:r>
          <a:endParaRPr lang="en-GB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Result: related information spread throughout the financial statements making it difficult to connect relevant information</a:t>
          </a:r>
          <a:endParaRPr lang="en-GB" sz="1500" kern="1200" dirty="0">
            <a:solidFill>
              <a:schemeClr val="bg1"/>
            </a:solidFill>
          </a:endParaRPr>
        </a:p>
      </dsp:txBody>
      <dsp:txXfrm>
        <a:off x="40" y="501665"/>
        <a:ext cx="3910964" cy="3227090"/>
      </dsp:txXfrm>
    </dsp:sp>
    <dsp:sp modelId="{49AF2440-58BD-409A-8091-6387CE41ADD4}">
      <dsp:nvSpPr>
        <dsp:cNvPr id="0" name=""/>
        <dsp:cNvSpPr/>
      </dsp:nvSpPr>
      <dsp:spPr>
        <a:xfrm>
          <a:off x="4458539" y="69665"/>
          <a:ext cx="3910964" cy="4320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Proposal</a:t>
          </a:r>
          <a:endParaRPr lang="en-GB" sz="1500" kern="1200" dirty="0"/>
        </a:p>
      </dsp:txBody>
      <dsp:txXfrm>
        <a:off x="4458539" y="69665"/>
        <a:ext cx="3910964" cy="432000"/>
      </dsp:txXfrm>
    </dsp:sp>
    <dsp:sp modelId="{BB864BCA-6D99-4E85-89CF-9127FE023983}">
      <dsp:nvSpPr>
        <dsp:cNvPr id="0" name=""/>
        <dsp:cNvSpPr/>
      </dsp:nvSpPr>
      <dsp:spPr>
        <a:xfrm>
          <a:off x="4458539" y="501665"/>
          <a:ext cx="3910964" cy="322709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Clarify that entities have flexibility for the order for the notes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Emphasise that understandability and comparability should be considered when deciding a systematic order for the notes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Potential effect: related information could be disclosed together, for example, the financial instrument accounting policy and the financial instrument note, or more important information could be shown first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</dsp:txBody>
      <dsp:txXfrm>
        <a:off x="4458539" y="501665"/>
        <a:ext cx="3910964" cy="3227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67380"/>
          <a:ext cx="3910964" cy="4032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Problem</a:t>
          </a:r>
          <a:endParaRPr lang="en-GB" sz="1400" kern="1200" dirty="0"/>
        </a:p>
      </dsp:txBody>
      <dsp:txXfrm>
        <a:off x="40" y="67380"/>
        <a:ext cx="3910964" cy="403200"/>
      </dsp:txXfrm>
    </dsp:sp>
    <dsp:sp modelId="{3595B9DB-A0FC-47DA-8C0F-7D57E688EB12}">
      <dsp:nvSpPr>
        <dsp:cNvPr id="0" name=""/>
        <dsp:cNvSpPr/>
      </dsp:nvSpPr>
      <dsp:spPr>
        <a:xfrm>
          <a:off x="40" y="470580"/>
          <a:ext cx="3910964" cy="3134446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Some preparers would like to include subtotals not specified by IFRS</a:t>
          </a:r>
          <a:r>
            <a:rPr lang="en-GB" sz="1400" kern="1200" dirty="0" smtClean="0">
              <a:solidFill>
                <a:srgbClr val="FF0000"/>
              </a:solidFill>
            </a:rPr>
            <a:t> </a:t>
          </a:r>
          <a:r>
            <a:rPr lang="en-GB" sz="1400" kern="1200" dirty="0" smtClean="0">
              <a:solidFill>
                <a:schemeClr val="bg1"/>
              </a:solidFill>
            </a:rPr>
            <a:t>on the face of the income statement but they are discouraged from doing so</a:t>
          </a:r>
          <a:endParaRPr lang="en-GB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Result:  additional subtotals may not be provided even though management think they are useful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40" y="470580"/>
        <a:ext cx="3910964" cy="3134446"/>
      </dsp:txXfrm>
    </dsp:sp>
    <dsp:sp modelId="{49AF2440-58BD-409A-8091-6387CE41ADD4}">
      <dsp:nvSpPr>
        <dsp:cNvPr id="0" name=""/>
        <dsp:cNvSpPr/>
      </dsp:nvSpPr>
      <dsp:spPr>
        <a:xfrm>
          <a:off x="4458539" y="67380"/>
          <a:ext cx="3910964" cy="4032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Proposal</a:t>
          </a:r>
          <a:endParaRPr lang="en-GB" sz="1400" kern="1200" dirty="0"/>
        </a:p>
      </dsp:txBody>
      <dsp:txXfrm>
        <a:off x="4458539" y="67380"/>
        <a:ext cx="3910964" cy="403200"/>
      </dsp:txXfrm>
    </dsp:sp>
    <dsp:sp modelId="{BB864BCA-6D99-4E85-89CF-9127FE023983}">
      <dsp:nvSpPr>
        <dsp:cNvPr id="0" name=""/>
        <dsp:cNvSpPr/>
      </dsp:nvSpPr>
      <dsp:spPr>
        <a:xfrm>
          <a:off x="4458539" y="470580"/>
          <a:ext cx="3910964" cy="3134446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Introduce requirements: if an entity wants to present subtotals, they must be:</a:t>
          </a:r>
          <a:endParaRPr lang="en-GB" sz="1400" kern="1200" dirty="0">
            <a:solidFill>
              <a:schemeClr val="bg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Recognised and measured in accordance with IFRS</a:t>
          </a:r>
          <a:endParaRPr lang="en-GB" sz="1400" kern="1200" dirty="0">
            <a:solidFill>
              <a:schemeClr val="bg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Presented and labelled to make the subtotal understandable</a:t>
          </a:r>
          <a:endParaRPr lang="en-GB" sz="1400" kern="1200" dirty="0">
            <a:solidFill>
              <a:schemeClr val="bg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Be consistent from period to period</a:t>
          </a:r>
          <a:endParaRPr lang="en-GB" sz="1400" kern="1200" dirty="0">
            <a:solidFill>
              <a:schemeClr val="bg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Not be displayed with more prominence than specifically required subtotals and totals (SOCI only)</a:t>
          </a:r>
          <a:endParaRPr lang="en-GB" sz="1400" kern="1200" dirty="0">
            <a:solidFill>
              <a:schemeClr val="bg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solidFill>
                <a:schemeClr val="bg1"/>
              </a:solidFill>
            </a:rPr>
            <a:t>Potential effect: relevant subtotals may be included in the statement(s) of profit or loss and other comprehensive income and statement of financial position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4458539" y="470580"/>
        <a:ext cx="3910964" cy="3134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157246"/>
          <a:ext cx="3877315" cy="4320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Problem</a:t>
          </a:r>
          <a:endParaRPr lang="en-GB" sz="1500" kern="1200" dirty="0">
            <a:solidFill>
              <a:srgbClr val="FF0000"/>
            </a:solidFill>
          </a:endParaRPr>
        </a:p>
      </dsp:txBody>
      <dsp:txXfrm>
        <a:off x="40" y="157246"/>
        <a:ext cx="3877315" cy="432000"/>
      </dsp:txXfrm>
    </dsp:sp>
    <dsp:sp modelId="{3595B9DB-A0FC-47DA-8C0F-7D57E688EB12}">
      <dsp:nvSpPr>
        <dsp:cNvPr id="0" name=""/>
        <dsp:cNvSpPr/>
      </dsp:nvSpPr>
      <dsp:spPr>
        <a:xfrm>
          <a:off x="40" y="589247"/>
          <a:ext cx="3877315" cy="279990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Some people think that:</a:t>
          </a:r>
          <a:endParaRPr lang="en-GB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If an item is not material it does not need to be disclosed in the primary financial statements, but must be disclosed in the notes</a:t>
          </a:r>
          <a:endParaRPr lang="en-GB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If an item is material, all the disclosures in the related Standard must be made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Result:</a:t>
          </a:r>
          <a:endParaRPr lang="en-GB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Investors may receive too much irrelevant information and not enough relevant information</a:t>
          </a: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</dsp:txBody>
      <dsp:txXfrm>
        <a:off x="40" y="589247"/>
        <a:ext cx="3877315" cy="2799900"/>
      </dsp:txXfrm>
    </dsp:sp>
    <dsp:sp modelId="{49AF2440-58BD-409A-8091-6387CE41ADD4}">
      <dsp:nvSpPr>
        <dsp:cNvPr id="0" name=""/>
        <dsp:cNvSpPr/>
      </dsp:nvSpPr>
      <dsp:spPr>
        <a:xfrm>
          <a:off x="4420180" y="157246"/>
          <a:ext cx="3877315" cy="4320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Proposal</a:t>
          </a:r>
          <a:endParaRPr lang="en-GB" sz="1500" kern="1200" dirty="0"/>
        </a:p>
      </dsp:txBody>
      <dsp:txXfrm>
        <a:off x="4420180" y="157246"/>
        <a:ext cx="3877315" cy="432000"/>
      </dsp:txXfrm>
    </dsp:sp>
    <dsp:sp modelId="{BB864BCA-6D99-4E85-89CF-9127FE023983}">
      <dsp:nvSpPr>
        <dsp:cNvPr id="0" name=""/>
        <dsp:cNvSpPr/>
      </dsp:nvSpPr>
      <dsp:spPr>
        <a:xfrm>
          <a:off x="4420180" y="589247"/>
          <a:ext cx="3877315" cy="279990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Clarify that:</a:t>
          </a:r>
          <a:endParaRPr lang="en-GB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Materiality applies to the whole financial statements, including the notes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Information resulting from specific disclosure requirements should be assessed to determine whether it is material</a:t>
          </a:r>
          <a:endParaRPr lang="en-GB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chemeClr val="bg1"/>
              </a:solidFill>
            </a:rPr>
            <a:t>Potential effect: more relevant information included in financial statements</a:t>
          </a:r>
          <a:endParaRPr lang="en-GB" sz="1500" kern="1200" dirty="0">
            <a:solidFill>
              <a:schemeClr val="bg1"/>
            </a:solidFill>
          </a:endParaRPr>
        </a:p>
      </dsp:txBody>
      <dsp:txXfrm>
        <a:off x="4420180" y="589247"/>
        <a:ext cx="3877315" cy="27999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4543"/>
          <a:ext cx="3877315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40" y="4543"/>
        <a:ext cx="3877315" cy="460800"/>
      </dsp:txXfrm>
    </dsp:sp>
    <dsp:sp modelId="{3595B9DB-A0FC-47DA-8C0F-7D57E688EB12}">
      <dsp:nvSpPr>
        <dsp:cNvPr id="0" name=""/>
        <dsp:cNvSpPr/>
      </dsp:nvSpPr>
      <dsp:spPr>
        <a:xfrm>
          <a:off x="40" y="465343"/>
          <a:ext cx="3877315" cy="3148515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Disclosure overload contributes to the problem with disclosure – there is too much immaterial information in financial statements.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Result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Too much immaterial information can obscure the information which is relevant to the investor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</dsp:txBody>
      <dsp:txXfrm>
        <a:off x="40" y="465343"/>
        <a:ext cx="3877315" cy="3148515"/>
      </dsp:txXfrm>
    </dsp:sp>
    <dsp:sp modelId="{49AF2440-58BD-409A-8091-6387CE41ADD4}">
      <dsp:nvSpPr>
        <dsp:cNvPr id="0" name=""/>
        <dsp:cNvSpPr/>
      </dsp:nvSpPr>
      <dsp:spPr>
        <a:xfrm>
          <a:off x="4420180" y="4543"/>
          <a:ext cx="3877315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Proposal</a:t>
          </a:r>
          <a:endParaRPr lang="en-GB" sz="1600" kern="1200" dirty="0"/>
        </a:p>
      </dsp:txBody>
      <dsp:txXfrm>
        <a:off x="4420180" y="4543"/>
        <a:ext cx="3877315" cy="460800"/>
      </dsp:txXfrm>
    </dsp:sp>
    <dsp:sp modelId="{BB864BCA-6D99-4E85-89CF-9127FE023983}">
      <dsp:nvSpPr>
        <dsp:cNvPr id="0" name=""/>
        <dsp:cNvSpPr/>
      </dsp:nvSpPr>
      <dsp:spPr>
        <a:xfrm>
          <a:off x="4420180" y="465343"/>
          <a:ext cx="3877315" cy="3148515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Amendment: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An entity shall not aggregate or disaggregate information in a manner that obscures useful information, </a:t>
          </a:r>
          <a:r>
            <a:rPr lang="en-GB" sz="1600" kern="1200" dirty="0" err="1" smtClean="0">
              <a:solidFill>
                <a:schemeClr val="bg1"/>
              </a:solidFill>
            </a:rPr>
            <a:t>eg</a:t>
          </a:r>
          <a:endParaRPr lang="en-GB" sz="1600" kern="1200" dirty="0">
            <a:solidFill>
              <a:schemeClr val="bg1"/>
            </a:solidFill>
          </a:endParaRP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Aggregating items that have different characteristics</a:t>
          </a:r>
          <a:endParaRPr lang="en-GB" sz="1600" kern="1200" dirty="0">
            <a:solidFill>
              <a:schemeClr val="bg1"/>
            </a:solidFill>
          </a:endParaRP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Overwhelming useful information with immaterial information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Potential effect: relevant and important information in financial statements more visible, and easier to find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4420180" y="465343"/>
        <a:ext cx="3877315" cy="31485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186607"/>
          <a:ext cx="3882492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40" y="186607"/>
        <a:ext cx="3882492" cy="460800"/>
      </dsp:txXfrm>
    </dsp:sp>
    <dsp:sp modelId="{3595B9DB-A0FC-47DA-8C0F-7D57E688EB12}">
      <dsp:nvSpPr>
        <dsp:cNvPr id="0" name=""/>
        <dsp:cNvSpPr/>
      </dsp:nvSpPr>
      <dsp:spPr>
        <a:xfrm>
          <a:off x="40" y="647407"/>
          <a:ext cx="3882492" cy="2676375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Some think that if specific line items are required they cannot be disaggregated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For example, an entity may feel prevented from disaggregating its property, plant and equipment line item even though the disaggregated information may be useful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40" y="647407"/>
        <a:ext cx="3882492" cy="2676375"/>
      </dsp:txXfrm>
    </dsp:sp>
    <dsp:sp modelId="{49AF2440-58BD-409A-8091-6387CE41ADD4}">
      <dsp:nvSpPr>
        <dsp:cNvPr id="0" name=""/>
        <dsp:cNvSpPr/>
      </dsp:nvSpPr>
      <dsp:spPr>
        <a:xfrm>
          <a:off x="4426081" y="186607"/>
          <a:ext cx="3882492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Proposal</a:t>
          </a:r>
          <a:endParaRPr lang="en-GB" sz="1600" kern="1200" dirty="0"/>
        </a:p>
      </dsp:txBody>
      <dsp:txXfrm>
        <a:off x="4426081" y="186607"/>
        <a:ext cx="3882492" cy="460800"/>
      </dsp:txXfrm>
    </dsp:sp>
    <dsp:sp modelId="{BB864BCA-6D99-4E85-89CF-9127FE023983}">
      <dsp:nvSpPr>
        <dsp:cNvPr id="0" name=""/>
        <dsp:cNvSpPr/>
      </dsp:nvSpPr>
      <dsp:spPr>
        <a:xfrm>
          <a:off x="4426081" y="647407"/>
          <a:ext cx="3882492" cy="2676375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Clarify that requirements can still be met by disaggregating a specific line item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Include an example of a disaggregation of a line item in the Statement of Financial Position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Potential effect: better disaggregation in the statement(s) of profit or loss and other comprehensive income and statement of financial position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4426081" y="647407"/>
        <a:ext cx="3882492" cy="26763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4D01B-C3B6-4A9A-93D9-A0135AAA20C3}">
      <dsp:nvSpPr>
        <dsp:cNvPr id="0" name=""/>
        <dsp:cNvSpPr/>
      </dsp:nvSpPr>
      <dsp:spPr>
        <a:xfrm>
          <a:off x="40" y="102437"/>
          <a:ext cx="3880530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40" y="102437"/>
        <a:ext cx="3880530" cy="460800"/>
      </dsp:txXfrm>
    </dsp:sp>
    <dsp:sp modelId="{3595B9DB-A0FC-47DA-8C0F-7D57E688EB12}">
      <dsp:nvSpPr>
        <dsp:cNvPr id="0" name=""/>
        <dsp:cNvSpPr/>
      </dsp:nvSpPr>
      <dsp:spPr>
        <a:xfrm>
          <a:off x="40" y="563237"/>
          <a:ext cx="3880530" cy="289872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IAS 1 requires significant accounting policies to be disclosed.  It also includes some examples which some people think make it difficult to argue that an accounting policy is insignificant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Income taxes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Foreign currency</a:t>
          </a:r>
          <a:endParaRPr lang="en-GB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Result: accounting policy disclosures can be boilerplate and irrelevant accounting policies are disclosed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40" y="563237"/>
        <a:ext cx="3880530" cy="2898720"/>
      </dsp:txXfrm>
    </dsp:sp>
    <dsp:sp modelId="{49AF2440-58BD-409A-8091-6387CE41ADD4}">
      <dsp:nvSpPr>
        <dsp:cNvPr id="0" name=""/>
        <dsp:cNvSpPr/>
      </dsp:nvSpPr>
      <dsp:spPr>
        <a:xfrm>
          <a:off x="4423845" y="102437"/>
          <a:ext cx="3880530" cy="460800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Proposal</a:t>
          </a:r>
          <a:endParaRPr lang="en-GB" sz="1600" kern="1200" dirty="0"/>
        </a:p>
      </dsp:txBody>
      <dsp:txXfrm>
        <a:off x="4423845" y="102437"/>
        <a:ext cx="3880530" cy="460800"/>
      </dsp:txXfrm>
    </dsp:sp>
    <dsp:sp modelId="{BB864BCA-6D99-4E85-89CF-9127FE023983}">
      <dsp:nvSpPr>
        <dsp:cNvPr id="0" name=""/>
        <dsp:cNvSpPr/>
      </dsp:nvSpPr>
      <dsp:spPr>
        <a:xfrm>
          <a:off x="4423845" y="563237"/>
          <a:ext cx="3880530" cy="2898720"/>
        </a:xfrm>
        <a:prstGeom prst="rect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Remove the examples from IAS 1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Another project under the Disclosure Initiative to look at significant accounting policies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bg1"/>
              </a:solidFill>
            </a:rPr>
            <a:t>Potential effect: removal of irrelevant accounting policies from financial statements</a:t>
          </a:r>
          <a:endParaRPr lang="en-GB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>
            <a:solidFill>
              <a:schemeClr val="bg1"/>
            </a:solidFill>
          </a:endParaRPr>
        </a:p>
      </dsp:txBody>
      <dsp:txXfrm>
        <a:off x="4423845" y="563237"/>
        <a:ext cx="3880530" cy="2898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012" y="2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585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012" y="9428585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B68212-C128-4F36-8A6B-F962E364213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522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2" y="2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5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2" y="9428585"/>
            <a:ext cx="2887186" cy="49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E480A9-88C2-4768-8DDA-ED280696046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961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2BF8EC-BDB8-4771-8058-D6D978F98D99}" type="slidenum">
              <a:rPr lang="en-GB" sz="1200"/>
              <a:pPr eaLnBrk="1" hangingPunct="1"/>
              <a:t>1</a:t>
            </a:fld>
            <a:endParaRPr lang="en-GB" sz="1200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5112" cy="37226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C796857-8147-4A78-98D3-56A5F38DE649}" type="slidenum">
              <a:rPr lang="en-GB" sz="1200"/>
              <a:pPr eaLnBrk="1" hangingPunct="1"/>
              <a:t>4</a:t>
            </a:fld>
            <a:endParaRPr lang="en-GB" sz="1200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5112" cy="37226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5CCE691-E43C-46A6-95D4-5D76AA8DA68B}" type="slidenum">
              <a:rPr lang="en-GB" sz="1200"/>
              <a:pPr eaLnBrk="1" hangingPunct="1"/>
              <a:t>14</a:t>
            </a:fld>
            <a:endParaRPr lang="en-GB" sz="1200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5112" cy="3722687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ignPo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pp templat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"/>
          <a:stretch>
            <a:fillRect/>
          </a:stretch>
        </p:blipFill>
        <p:spPr bwMode="auto">
          <a:xfrm>
            <a:off x="265237" y="2"/>
            <a:ext cx="8612065" cy="364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gray">
          <a:xfrm>
            <a:off x="703386" y="4514851"/>
            <a:ext cx="3738197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800" dirty="0"/>
              <a:t>The views expressed in this presentation are those of the presenter, </a:t>
            </a:r>
            <a:br>
              <a:rPr lang="en-GB" sz="800" dirty="0"/>
            </a:br>
            <a:r>
              <a:rPr lang="en-GB" sz="800" dirty="0"/>
              <a:t>not necessarily those of the IASB or IFRS Foundation.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gray">
          <a:xfrm>
            <a:off x="681404" y="653714"/>
            <a:ext cx="593187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>
                <a:solidFill>
                  <a:schemeClr val="bg1"/>
                </a:solidFill>
                <a:ea typeface="+mn-ea"/>
              </a:rPr>
              <a:t>International Financial Reporting Standards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755" y="1435894"/>
            <a:ext cx="5046785" cy="1463279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1755" y="2971800"/>
            <a:ext cx="5046785" cy="396479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701920" y="278606"/>
            <a:ext cx="1189892" cy="20955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606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094" y="4305868"/>
            <a:ext cx="3139907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54" y="4847035"/>
            <a:ext cx="5647592" cy="1428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384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1647367" y="1491630"/>
            <a:ext cx="5383983" cy="313234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50156-95D6-49FA-BC35-2D055B922F2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427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spcBef>
                <a:spcPts val="31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62B69-D284-4E23-9676-1FE14B90795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076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Col Text -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454" y="1078708"/>
            <a:ext cx="6995586" cy="300521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2"/>
                </a:solidFill>
              </a:defRPr>
            </a:lvl1pPr>
            <a:lvl2pPr marL="227282" indent="-227282">
              <a:lnSpc>
                <a:spcPct val="100000"/>
              </a:lnSpc>
              <a:spcBef>
                <a:spcPts val="798"/>
              </a:spcBef>
              <a:buClr>
                <a:schemeClr val="bg2"/>
              </a:buClr>
              <a:buFont typeface="Arial" pitchFamily="34" charset="0"/>
              <a:buChar char="•"/>
              <a:defRPr sz="2200"/>
            </a:lvl2pPr>
            <a:lvl3pPr marL="527618" indent="-227282">
              <a:defRPr sz="2000"/>
            </a:lvl3pPr>
            <a:lvl4pPr marL="844189" indent="-227282">
              <a:defRPr/>
            </a:lvl4pPr>
            <a:lvl5pPr marL="1152643" indent="-227282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3A3DB-6ADF-47AA-AFE8-6C4D0D78AB3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8528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08454" indent="-308454">
              <a:lnSpc>
                <a:spcPct val="100000"/>
              </a:lnSpc>
              <a:buFont typeface="Wingdings" pitchFamily="2" charset="2"/>
              <a:buChar char="ü"/>
              <a:defRPr/>
            </a:lvl1pPr>
            <a:lvl2pPr marL="763017" indent="-308454">
              <a:spcBef>
                <a:spcPts val="798"/>
              </a:spcBef>
              <a:buClr>
                <a:schemeClr val="bg2"/>
              </a:buClr>
              <a:buFont typeface="Wingdings" pitchFamily="2" charset="2"/>
              <a:buChar char=""/>
              <a:defRPr sz="2000"/>
            </a:lvl2pPr>
            <a:lvl3pPr marL="1152643" indent="-227282">
              <a:defRPr sz="1900"/>
            </a:lvl3pPr>
            <a:lvl4pPr marL="1152643" indent="-227282">
              <a:tabLst/>
              <a:defRPr sz="1900"/>
            </a:lvl4pPr>
            <a:lvl5pPr marL="1152643" indent="-227282">
              <a:tabLst/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B8A33-4B8D-4E0D-A0C0-F6961AEF597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8237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gray">
          <a:xfrm>
            <a:off x="7880838" y="0"/>
            <a:ext cx="663820" cy="78224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 anchor="ctr"/>
          <a:lstStyle/>
          <a:p>
            <a:endParaRPr lang="en-US" sz="1500" dirty="0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gray">
          <a:xfrm>
            <a:off x="331177" y="782241"/>
            <a:ext cx="8474320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7925" tIns="38963" rIns="77925" bIns="38963"/>
          <a:lstStyle/>
          <a:p>
            <a:endParaRPr lang="en-GB" dirty="0"/>
          </a:p>
        </p:txBody>
      </p:sp>
      <p:pic>
        <p:nvPicPr>
          <p:cNvPr id="6" name="Picture 11" descr="11275 PPT divider_150_rgb_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78" y="0"/>
            <a:ext cx="8475785" cy="352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gray">
          <a:xfrm>
            <a:off x="681404" y="682289"/>
            <a:ext cx="593187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>
                <a:solidFill>
                  <a:schemeClr val="bg1"/>
                </a:solidFill>
                <a:ea typeface="+mn-ea"/>
              </a:rPr>
              <a:t>International Financial Reporting Standards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700455" y="4412457"/>
            <a:ext cx="3738197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900" dirty="0">
                <a:ea typeface="+mn-ea"/>
              </a:rPr>
              <a:t>The views expressed in this presentation are those of the presenter, </a:t>
            </a:r>
            <a:br>
              <a:rPr lang="en-GB" sz="900" dirty="0">
                <a:ea typeface="+mn-ea"/>
              </a:rPr>
            </a:br>
            <a:r>
              <a:rPr lang="en-GB" sz="900" dirty="0">
                <a:ea typeface="+mn-ea"/>
              </a:rPr>
              <a:t>not necessarily those of the IASB or IFRS Foundation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755" y="1435894"/>
            <a:ext cx="5046785" cy="1463279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1755" y="2971800"/>
            <a:ext cx="5046785" cy="396479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50" y="4305868"/>
            <a:ext cx="3139907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700454" y="4847037"/>
            <a:ext cx="5647592" cy="14406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701920" y="278606"/>
            <a:ext cx="1189892" cy="20955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606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4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804" y="1005576"/>
            <a:ext cx="3780463" cy="47982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bg2"/>
                </a:solidFill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804" y="1599642"/>
            <a:ext cx="3780463" cy="2963466"/>
          </a:xfrm>
        </p:spPr>
        <p:txBody>
          <a:bodyPr/>
          <a:lstStyle>
            <a:lvl1pPr>
              <a:spcBef>
                <a:spcPts val="798"/>
              </a:spcBef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005576"/>
            <a:ext cx="3914866" cy="479822"/>
          </a:xfrm>
        </p:spPr>
        <p:txBody>
          <a:bodyPr anchor="b"/>
          <a:lstStyle>
            <a:lvl1pPr marL="0" indent="0">
              <a:buNone/>
              <a:defRPr lang="en-US" sz="22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1599642"/>
            <a:ext cx="3914866" cy="2963466"/>
          </a:xfrm>
        </p:spPr>
        <p:txBody>
          <a:bodyPr/>
          <a:lstStyle>
            <a:lvl1pPr>
              <a:spcBef>
                <a:spcPts val="798"/>
              </a:spcBef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7523" y="136922"/>
            <a:ext cx="6773008" cy="5941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0BBB8-8FD7-44EE-BDE3-46D3446267A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74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gray">
          <a:xfrm>
            <a:off x="7880838" y="0"/>
            <a:ext cx="663820" cy="78224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 anchor="ctr"/>
          <a:lstStyle/>
          <a:p>
            <a:endParaRPr lang="en-US" sz="1500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gray">
          <a:xfrm>
            <a:off x="331177" y="782241"/>
            <a:ext cx="8474320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7925" tIns="38963" rIns="77925" bIns="38963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454" y="1078706"/>
            <a:ext cx="3738608" cy="3652838"/>
          </a:xfrm>
        </p:spPr>
        <p:txBody>
          <a:bodyPr/>
          <a:lstStyle>
            <a:lvl1pPr>
              <a:lnSpc>
                <a:spcPct val="100000"/>
              </a:lnSpc>
              <a:spcBef>
                <a:spcPts val="798"/>
              </a:spcBef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613" y="1078706"/>
            <a:ext cx="3738462" cy="3652838"/>
          </a:xfrm>
        </p:spPr>
        <p:txBody>
          <a:bodyPr/>
          <a:lstStyle>
            <a:lvl1pPr>
              <a:lnSpc>
                <a:spcPct val="100000"/>
              </a:lnSpc>
              <a:spcBef>
                <a:spcPts val="798"/>
              </a:spcBef>
              <a:defRPr sz="22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50" y="4305868"/>
            <a:ext cx="3139907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C498C-C484-45C7-BC7E-3DA783BE671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901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456" y="1078706"/>
            <a:ext cx="3672139" cy="365283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/>
            </a:lvl1pPr>
            <a:lvl2pPr marL="292219" indent="-292219">
              <a:spcBef>
                <a:spcPts val="31"/>
              </a:spcBef>
              <a:buClr>
                <a:schemeClr val="bg2"/>
              </a:buClr>
              <a:buFont typeface="Arial" pitchFamily="34" charset="0"/>
              <a:buChar char="•"/>
              <a:defRPr sz="2000"/>
            </a:lvl2pPr>
            <a:lvl3pPr marL="527618" indent="-227282">
              <a:defRPr sz="1900"/>
            </a:lvl3pPr>
            <a:lvl4pPr marL="844189" indent="-227282">
              <a:defRPr sz="1900"/>
            </a:lvl4pPr>
            <a:lvl5pPr marL="844189" indent="-227282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372709" y="1059656"/>
            <a:ext cx="4188069" cy="36718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85D06-945D-40F4-A09D-773022BF605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419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D4674-84A7-4B9E-86D3-6B51B0ED57C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2786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00454" y="1078706"/>
            <a:ext cx="7844204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7" name="Rectangle 13"/>
          <p:cNvSpPr>
            <a:spLocks noChangeArrowheads="1"/>
          </p:cNvSpPr>
          <p:nvPr/>
        </p:nvSpPr>
        <p:spPr bwMode="gray">
          <a:xfrm>
            <a:off x="7880838" y="0"/>
            <a:ext cx="663820" cy="78224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5" tIns="38963" rIns="77925" bIns="38963" anchor="ctr"/>
          <a:lstStyle/>
          <a:p>
            <a:endParaRPr lang="en-US" sz="1500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97523" y="136922"/>
            <a:ext cx="6773008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50" y="4305868"/>
            <a:ext cx="3139907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0454" y="4847035"/>
            <a:ext cx="5647592" cy="142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895494" y="533400"/>
            <a:ext cx="631581" cy="147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8E17C923-6266-4805-A6B0-2B3F8B6E1E7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gray">
          <a:xfrm>
            <a:off x="331177" y="782241"/>
            <a:ext cx="8474320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7925" tIns="38963" rIns="77925" bIns="38963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8" r:id="rId5"/>
    <p:sldLayoutId id="2147483773" r:id="rId6"/>
    <p:sldLayoutId id="2147483779" r:id="rId7"/>
    <p:sldLayoutId id="2147483772" r:id="rId8"/>
    <p:sldLayoutId id="2147483771" r:id="rId9"/>
    <p:sldLayoutId id="2147483770" r:id="rId10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ea typeface="ＭＳ Ｐゴシック" charset="-128"/>
        </a:defRPr>
      </a:lvl5pPr>
      <a:lvl6pPr marL="38962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7792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1688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55850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27282" indent="-227282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9962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4526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3pPr>
      <a:lvl4pPr marL="1607207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2061770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451396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6pPr>
      <a:lvl7pPr marL="2841022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7pPr>
      <a:lvl8pPr marL="3230648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8pPr>
      <a:lvl9pPr marL="3620273" indent="-22728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rs.org/Current-Projects/IASB-Projects/Amendments-to-IAS-1/Pages/Home.aspx" TargetMode="External"/><Relationship Id="rId2" Type="http://schemas.openxmlformats.org/officeDocument/2006/relationships/hyperlink" Target="http://www.ifrs.org/Current-Projects/IASB-Projects/Disclosure-Initiative/Pages/Disclosure-Initiative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rs.org/Current-Projects/IASB-Projects/Amendments-to-IAS-1/Pages/Home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74966" y="1491631"/>
            <a:ext cx="5251045" cy="1785584"/>
          </a:xfrm>
          <a:ln>
            <a:noFill/>
          </a:ln>
        </p:spPr>
        <p:txBody>
          <a:bodyPr/>
          <a:lstStyle/>
          <a:p>
            <a:r>
              <a:rPr lang="en-GB" sz="3000" dirty="0"/>
              <a:t>Disclosure Initiative</a:t>
            </a:r>
            <a:br>
              <a:rPr lang="en-GB" sz="3000" dirty="0"/>
            </a:br>
            <a:r>
              <a:rPr lang="en-GB" sz="3000" dirty="0"/>
              <a:t/>
            </a:r>
            <a:br>
              <a:rPr lang="en-GB" sz="3000" dirty="0"/>
            </a:br>
            <a:r>
              <a:rPr lang="en-GB" sz="2400" dirty="0">
                <a:latin typeface="Arial" pitchFamily="34" charset="0"/>
              </a:rPr>
              <a:t>Proposed changes to IAS 1</a:t>
            </a:r>
            <a:br>
              <a:rPr lang="en-GB" sz="2400" dirty="0">
                <a:latin typeface="Arial" pitchFamily="34" charset="0"/>
              </a:rPr>
            </a:br>
            <a:r>
              <a:rPr lang="en-GB" sz="2400" i="1" dirty="0">
                <a:latin typeface="Arial" pitchFamily="34" charset="0"/>
              </a:rPr>
              <a:t>Presentation of Financial Statements</a:t>
            </a:r>
            <a:endParaRPr lang="en-GB" sz="3000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Materiality </a:t>
            </a:r>
            <a:r>
              <a:rPr lang="en-GB" sz="2400" kern="0" dirty="0"/>
              <a:t>continued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14958035"/>
              </p:ext>
            </p:extLst>
          </p:nvPr>
        </p:nvGraphicFramePr>
        <p:xfrm>
          <a:off x="450927" y="897564"/>
          <a:ext cx="8297537" cy="361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ight Arrow 12"/>
          <p:cNvSpPr/>
          <p:nvPr/>
        </p:nvSpPr>
        <p:spPr bwMode="gray">
          <a:xfrm>
            <a:off x="4106717" y="2625756"/>
            <a:ext cx="1063503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17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Line items - disaggregation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34895074"/>
              </p:ext>
            </p:extLst>
          </p:nvPr>
        </p:nvGraphicFramePr>
        <p:xfrm>
          <a:off x="455125" y="843558"/>
          <a:ext cx="8308615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 bwMode="gray">
          <a:xfrm>
            <a:off x="4106717" y="2625756"/>
            <a:ext cx="1063503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77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Accounting policies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45651877"/>
              </p:ext>
            </p:extLst>
          </p:nvPr>
        </p:nvGraphicFramePr>
        <p:xfrm>
          <a:off x="455125" y="843558"/>
          <a:ext cx="8304417" cy="3564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 bwMode="gray">
          <a:xfrm>
            <a:off x="4106717" y="2625756"/>
            <a:ext cx="1063503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6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334" y="897564"/>
            <a:ext cx="7844204" cy="3652838"/>
          </a:xfrm>
        </p:spPr>
        <p:txBody>
          <a:bodyPr/>
          <a:lstStyle/>
          <a:p>
            <a:r>
              <a:rPr lang="en-GB" dirty="0" smtClean="0"/>
              <a:t>More information about the </a:t>
            </a:r>
            <a:r>
              <a:rPr lang="en-GB" dirty="0"/>
              <a:t>Disclosure Initiative: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www.ifrs.org/Current-Projects/IASB-Projects/Disclosure-Initiative/Pages/Disclosure-Initiative.aspx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More information about the Amendments to IAS 1 project: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www.ifrs.org/Current-Projects/IASB-Projects/Amendments-to-IAS-1/Pages/Home.aspx</a:t>
            </a:r>
            <a:r>
              <a:rPr lang="en-GB" dirty="0" smtClean="0"/>
              <a:t> 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13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4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33142" indent="-243516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74065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363690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753316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142942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532568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922194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311820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D07A163-2BC0-444B-BA06-40045CBF268C}" type="slidenum">
              <a:rPr lang="en-GB" sz="1400">
                <a:solidFill>
                  <a:schemeClr val="bg1"/>
                </a:solidFill>
              </a:rPr>
              <a:pPr eaLnBrk="1" hangingPunct="1"/>
              <a:t>14</a:t>
            </a:fld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8213" name="Picture 21" descr="graphic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1" b="3667"/>
          <a:stretch>
            <a:fillRect/>
          </a:stretch>
        </p:blipFill>
        <p:spPr bwMode="auto">
          <a:xfrm>
            <a:off x="633046" y="1085850"/>
            <a:ext cx="7948246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7523" y="136922"/>
            <a:ext cx="6773008" cy="594122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we start…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59" y="1005576"/>
            <a:ext cx="7660275" cy="3383254"/>
          </a:xfrm>
        </p:spPr>
        <p:txBody>
          <a:bodyPr/>
          <a:lstStyle/>
          <a:p>
            <a:pPr>
              <a:lnSpc>
                <a:spcPts val="2301"/>
              </a:lnSpc>
              <a:spcBef>
                <a:spcPts val="1534"/>
              </a:spcBef>
            </a:pPr>
            <a:r>
              <a:rPr lang="en-GB" dirty="0" smtClean="0"/>
              <a:t>You can download the slides by </a:t>
            </a:r>
            <a:r>
              <a:rPr lang="en-GB" dirty="0"/>
              <a:t>clicking on the button below the slides window</a:t>
            </a:r>
          </a:p>
          <a:p>
            <a:pPr>
              <a:lnSpc>
                <a:spcPts val="2301"/>
              </a:lnSpc>
              <a:spcBef>
                <a:spcPts val="1534"/>
              </a:spcBef>
            </a:pPr>
            <a:r>
              <a:rPr lang="en-GB" dirty="0"/>
              <a:t>To ask a question, type into the designated text box on your screen and click submit</a:t>
            </a:r>
          </a:p>
          <a:p>
            <a:pPr>
              <a:lnSpc>
                <a:spcPts val="2301"/>
              </a:lnSpc>
              <a:spcBef>
                <a:spcPts val="1534"/>
              </a:spcBef>
            </a:pPr>
            <a:r>
              <a:rPr lang="en-GB" dirty="0" smtClean="0"/>
              <a:t>A </a:t>
            </a:r>
            <a:r>
              <a:rPr lang="en-GB" dirty="0"/>
              <a:t>recording of the webcast will be </a:t>
            </a:r>
            <a:r>
              <a:rPr lang="en-GB" dirty="0" smtClean="0"/>
              <a:t>available after the presentation at </a:t>
            </a:r>
            <a:r>
              <a:rPr lang="en-GB" u="sng" dirty="0">
                <a:hlinkClick r:id="rId2"/>
              </a:rPr>
              <a:t>http://</a:t>
            </a:r>
            <a:r>
              <a:rPr lang="en-GB" u="sng" dirty="0" smtClean="0">
                <a:hlinkClick r:id="rId2"/>
              </a:rPr>
              <a:t>www.ifrs.org/Current-Projects/IASB-Projects/Amendments-to-IAS-1/Pages/Home.aspx</a:t>
            </a:r>
            <a:endParaRPr lang="en-GB" u="sng" dirty="0" smtClean="0"/>
          </a:p>
          <a:p>
            <a:pPr>
              <a:lnSpc>
                <a:spcPts val="2301"/>
              </a:lnSpc>
              <a:spcBef>
                <a:spcPts val="1534"/>
              </a:spcBef>
            </a:pPr>
            <a:r>
              <a:rPr lang="en-GB" dirty="0" smtClean="0"/>
              <a:t>The </a:t>
            </a:r>
            <a:r>
              <a:rPr lang="en-GB" dirty="0"/>
              <a:t>views expressed are those of the presenters, not necessarily those of the IASB or IFRS Foundation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>
                <a:solidFill>
                  <a:srgbClr val="FFFFFF"/>
                </a:solidFill>
              </a:rPr>
              <a:pPr/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0454" y="4847036"/>
            <a:ext cx="5647592" cy="1428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813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30261"/>
            <a:ext cx="9145016" cy="4245936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  <a:p>
            <a:r>
              <a:rPr lang="en-GB" dirty="0" smtClean="0"/>
              <a:t>Overview of the Disclosure Initiative</a:t>
            </a:r>
          </a:p>
          <a:p>
            <a:r>
              <a:rPr lang="en-GB" dirty="0" smtClean="0"/>
              <a:t>Overview of the IAS 1 project (</a:t>
            </a:r>
            <a:r>
              <a:rPr lang="en-GB" i="1" dirty="0" smtClean="0"/>
              <a:t>Presentation of Financial Statements</a:t>
            </a:r>
            <a:r>
              <a:rPr lang="en-GB" dirty="0" smtClean="0"/>
              <a:t>)</a:t>
            </a:r>
          </a:p>
          <a:p>
            <a:r>
              <a:rPr lang="en-GB" dirty="0"/>
              <a:t>Specific amendments</a:t>
            </a:r>
          </a:p>
          <a:p>
            <a:pPr lvl="1"/>
            <a:r>
              <a:rPr lang="en-GB" dirty="0" smtClean="0"/>
              <a:t>Order of notes</a:t>
            </a:r>
          </a:p>
          <a:p>
            <a:pPr lvl="1"/>
            <a:r>
              <a:rPr lang="en-GB" dirty="0" smtClean="0"/>
              <a:t>Subtotals</a:t>
            </a:r>
          </a:p>
          <a:p>
            <a:pPr lvl="1"/>
            <a:r>
              <a:rPr lang="en-GB" dirty="0" smtClean="0"/>
              <a:t>Materiality</a:t>
            </a:r>
          </a:p>
          <a:p>
            <a:pPr lvl="1"/>
            <a:r>
              <a:rPr lang="en-GB" dirty="0" smtClean="0"/>
              <a:t>Line items </a:t>
            </a:r>
          </a:p>
          <a:p>
            <a:pPr lvl="1"/>
            <a:r>
              <a:rPr lang="en-GB" dirty="0" smtClean="0"/>
              <a:t>Accounting policies</a:t>
            </a:r>
          </a:p>
          <a:p>
            <a:r>
              <a:rPr lang="en-GB" dirty="0" smtClean="0"/>
              <a:t>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82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33142" indent="-243516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74065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363690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753316" indent="-19481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142942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532568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922194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311820" indent="-194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08FB6C5-A724-44EF-8CDA-57A2463851B4}" type="slidenum">
              <a:rPr lang="en-GB" sz="1400">
                <a:solidFill>
                  <a:schemeClr val="bg1"/>
                </a:solidFill>
              </a:rPr>
              <a:pPr eaLnBrk="1" hangingPunct="1"/>
              <a:t>4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14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85936873"/>
              </p:ext>
            </p:extLst>
          </p:nvPr>
        </p:nvGraphicFramePr>
        <p:xfrm>
          <a:off x="583864" y="897564"/>
          <a:ext cx="8236608" cy="354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812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overview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49556500"/>
              </p:ext>
            </p:extLst>
          </p:nvPr>
        </p:nvGraphicFramePr>
        <p:xfrm>
          <a:off x="179512" y="915566"/>
          <a:ext cx="874846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 bwMode="gray">
          <a:xfrm>
            <a:off x="1780305" y="2625756"/>
            <a:ext cx="1395847" cy="2034226"/>
          </a:xfrm>
          <a:prstGeom prst="ellipse">
            <a:avLst/>
          </a:prstGeom>
          <a:noFill/>
          <a:ln w="31750">
            <a:solidFill>
              <a:schemeClr val="tx1"/>
            </a:solidFill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1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Amendments to IAS 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7075" y="951570"/>
            <a:ext cx="7844204" cy="3535018"/>
          </a:xfrm>
        </p:spPr>
        <p:txBody>
          <a:bodyPr/>
          <a:lstStyle/>
          <a:p>
            <a:r>
              <a:rPr lang="en-GB" sz="1900" dirty="0"/>
              <a:t>Exposure Draft published March 2014</a:t>
            </a:r>
          </a:p>
          <a:p>
            <a:r>
              <a:rPr lang="en-GB" sz="1900" dirty="0"/>
              <a:t>Narrow-focus, clarifying amendments</a:t>
            </a:r>
          </a:p>
          <a:p>
            <a:r>
              <a:rPr lang="en-GB" sz="1900" dirty="0"/>
              <a:t>Each of the issues is relatively small, but their cumulative effect could be greater - could lead to improved financial reporting</a:t>
            </a:r>
          </a:p>
          <a:p>
            <a:r>
              <a:rPr lang="en-GB" sz="1900" dirty="0"/>
              <a:t>Comment letter deadline 23 July 2014</a:t>
            </a:r>
          </a:p>
          <a:p>
            <a:r>
              <a:rPr lang="en-GB" sz="1900" dirty="0" err="1"/>
              <a:t>Redeliberations</a:t>
            </a:r>
            <a:r>
              <a:rPr lang="en-GB" sz="1900" dirty="0"/>
              <a:t> start Q3 2014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462681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054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Notes - order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52686541"/>
              </p:ext>
            </p:extLst>
          </p:nvPr>
        </p:nvGraphicFramePr>
        <p:xfrm>
          <a:off x="450927" y="789552"/>
          <a:ext cx="8369545" cy="379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 bwMode="gray">
          <a:xfrm>
            <a:off x="4106718" y="2785052"/>
            <a:ext cx="930565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4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Subtotals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92155495"/>
              </p:ext>
            </p:extLst>
          </p:nvPr>
        </p:nvGraphicFramePr>
        <p:xfrm>
          <a:off x="450927" y="843558"/>
          <a:ext cx="8369545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 bwMode="gray">
          <a:xfrm>
            <a:off x="4106717" y="2625756"/>
            <a:ext cx="1063503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5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IFRS Foundation.  30 Cannon Street  |  London EC4M 6XH  |  UK.  www.ifrs.org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62B69-D284-4E23-9676-1FE14B90795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gray">
          <a:xfrm>
            <a:off x="450927" y="249492"/>
            <a:ext cx="6252007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Materiality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83325585"/>
              </p:ext>
            </p:extLst>
          </p:nvPr>
        </p:nvGraphicFramePr>
        <p:xfrm>
          <a:off x="450927" y="897564"/>
          <a:ext cx="8297537" cy="354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ight Arrow 12"/>
          <p:cNvSpPr/>
          <p:nvPr/>
        </p:nvSpPr>
        <p:spPr bwMode="gray">
          <a:xfrm>
            <a:off x="4106717" y="2625756"/>
            <a:ext cx="1063503" cy="324036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77925" tIns="38963" rIns="77925" bIns="38963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27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revised_cover_1">
  <a:themeElements>
    <a:clrScheme name="Default Design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4184A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anchor="ctr"/>
      <a:lstStyle>
        <a:defPPr algn="ctr">
          <a:defRPr sz="2400" dirty="0">
            <a:solidFill>
              <a:schemeClr val="bg1"/>
            </a:solidFill>
          </a:defRPr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184A9"/>
        </a:accent1>
        <a:accent2>
          <a:srgbClr val="B3AA7E"/>
        </a:accent2>
        <a:accent3>
          <a:srgbClr val="FFFFFF"/>
        </a:accent3>
        <a:accent4>
          <a:srgbClr val="505153"/>
        </a:accent4>
        <a:accent5>
          <a:srgbClr val="B0C2D1"/>
        </a:accent5>
        <a:accent6>
          <a:srgbClr val="A29A72"/>
        </a:accent6>
        <a:hlink>
          <a:srgbClr val="CE7019"/>
        </a:hlink>
        <a:folHlink>
          <a:srgbClr val="8DA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-IASB_PPT_template_2010 1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1111</Words>
  <Application>Microsoft Office PowerPoint</Application>
  <PresentationFormat>On-screen Show (16:9)</PresentationFormat>
  <Paragraphs>146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PPTrevised_cover_1</vt:lpstr>
      <vt:lpstr>Disclosure Initiative  Proposed changes to IAS 1 Presentation of Financial Statements</vt:lpstr>
      <vt:lpstr>Before we start…</vt:lpstr>
      <vt:lpstr>Agenda</vt:lpstr>
      <vt:lpstr>Background</vt:lpstr>
      <vt:lpstr>An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information</vt:lpstr>
      <vt:lpstr>Questions</vt:lpstr>
    </vt:vector>
  </TitlesOfParts>
  <Company>IFRS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divider screen title</dc:title>
  <dc:creator>Lardeau Sonja</dc:creator>
  <cp:lastModifiedBy>Bannister Amy</cp:lastModifiedBy>
  <cp:revision>115</cp:revision>
  <cp:lastPrinted>2014-03-26T13:35:38Z</cp:lastPrinted>
  <dcterms:created xsi:type="dcterms:W3CDTF">2013-03-25T16:06:37Z</dcterms:created>
  <dcterms:modified xsi:type="dcterms:W3CDTF">2014-06-09T09:47:52Z</dcterms:modified>
</cp:coreProperties>
</file>