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 id="2147483796" r:id="rId3"/>
  </p:sldMasterIdLst>
  <p:notesMasterIdLst>
    <p:notesMasterId r:id="rId22"/>
  </p:notesMasterIdLst>
  <p:handoutMasterIdLst>
    <p:handoutMasterId r:id="rId23"/>
  </p:handoutMasterIdLst>
  <p:sldIdLst>
    <p:sldId id="363" r:id="rId4"/>
    <p:sldId id="418" r:id="rId5"/>
    <p:sldId id="324" r:id="rId6"/>
    <p:sldId id="330" r:id="rId7"/>
    <p:sldId id="408" r:id="rId8"/>
    <p:sldId id="407" r:id="rId9"/>
    <p:sldId id="369" r:id="rId10"/>
    <p:sldId id="337" r:id="rId11"/>
    <p:sldId id="326" r:id="rId12"/>
    <p:sldId id="410" r:id="rId13"/>
    <p:sldId id="417" r:id="rId14"/>
    <p:sldId id="416" r:id="rId15"/>
    <p:sldId id="397" r:id="rId16"/>
    <p:sldId id="336" r:id="rId17"/>
    <p:sldId id="375" r:id="rId18"/>
    <p:sldId id="415" r:id="rId19"/>
    <p:sldId id="328" r:id="rId20"/>
    <p:sldId id="414" r:id="rId21"/>
  </p:sldIdLst>
  <p:sldSz cx="9144000" cy="5143500" type="screen16x9"/>
  <p:notesSz cx="6797675" cy="9856788"/>
  <p:defaultTextStyle>
    <a:defPPr>
      <a:defRPr lang="en-GB"/>
    </a:defPPr>
    <a:lvl1pPr algn="l" rtl="0" fontAlgn="base">
      <a:spcBef>
        <a:spcPct val="0"/>
      </a:spcBef>
      <a:spcAft>
        <a:spcPct val="0"/>
      </a:spcAft>
      <a:defRPr sz="2000" kern="1200">
        <a:solidFill>
          <a:schemeClr val="tx1"/>
        </a:solidFill>
        <a:latin typeface="Arial" charset="0"/>
        <a:ea typeface="ＭＳ Ｐゴシック" charset="-128"/>
        <a:cs typeface="+mn-cs"/>
      </a:defRPr>
    </a:lvl1pPr>
    <a:lvl2pPr marL="389626" algn="l" rtl="0" fontAlgn="base">
      <a:spcBef>
        <a:spcPct val="0"/>
      </a:spcBef>
      <a:spcAft>
        <a:spcPct val="0"/>
      </a:spcAft>
      <a:defRPr sz="2000" kern="1200">
        <a:solidFill>
          <a:schemeClr val="tx1"/>
        </a:solidFill>
        <a:latin typeface="Arial" charset="0"/>
        <a:ea typeface="ＭＳ Ｐゴシック" charset="-128"/>
        <a:cs typeface="+mn-cs"/>
      </a:defRPr>
    </a:lvl2pPr>
    <a:lvl3pPr marL="779252" algn="l" rtl="0" fontAlgn="base">
      <a:spcBef>
        <a:spcPct val="0"/>
      </a:spcBef>
      <a:spcAft>
        <a:spcPct val="0"/>
      </a:spcAft>
      <a:defRPr sz="2000" kern="1200">
        <a:solidFill>
          <a:schemeClr val="tx1"/>
        </a:solidFill>
        <a:latin typeface="Arial" charset="0"/>
        <a:ea typeface="ＭＳ Ｐゴシック" charset="-128"/>
        <a:cs typeface="+mn-cs"/>
      </a:defRPr>
    </a:lvl3pPr>
    <a:lvl4pPr marL="1168878" algn="l" rtl="0" fontAlgn="base">
      <a:spcBef>
        <a:spcPct val="0"/>
      </a:spcBef>
      <a:spcAft>
        <a:spcPct val="0"/>
      </a:spcAft>
      <a:defRPr sz="2000" kern="1200">
        <a:solidFill>
          <a:schemeClr val="tx1"/>
        </a:solidFill>
        <a:latin typeface="Arial" charset="0"/>
        <a:ea typeface="ＭＳ Ｐゴシック" charset="-128"/>
        <a:cs typeface="+mn-cs"/>
      </a:defRPr>
    </a:lvl4pPr>
    <a:lvl5pPr marL="1558503" algn="l" rtl="0" fontAlgn="base">
      <a:spcBef>
        <a:spcPct val="0"/>
      </a:spcBef>
      <a:spcAft>
        <a:spcPct val="0"/>
      </a:spcAft>
      <a:defRPr sz="2000" kern="1200">
        <a:solidFill>
          <a:schemeClr val="tx1"/>
        </a:solidFill>
        <a:latin typeface="Arial" charset="0"/>
        <a:ea typeface="ＭＳ Ｐゴシック" charset="-128"/>
        <a:cs typeface="+mn-cs"/>
      </a:defRPr>
    </a:lvl5pPr>
    <a:lvl6pPr marL="1948129" algn="l" defTabSz="779252" rtl="0" eaLnBrk="1" latinLnBrk="0" hangingPunct="1">
      <a:defRPr sz="2000" kern="1200">
        <a:solidFill>
          <a:schemeClr val="tx1"/>
        </a:solidFill>
        <a:latin typeface="Arial" charset="0"/>
        <a:ea typeface="ＭＳ Ｐゴシック" charset="-128"/>
        <a:cs typeface="+mn-cs"/>
      </a:defRPr>
    </a:lvl6pPr>
    <a:lvl7pPr marL="2337755" algn="l" defTabSz="779252" rtl="0" eaLnBrk="1" latinLnBrk="0" hangingPunct="1">
      <a:defRPr sz="2000" kern="1200">
        <a:solidFill>
          <a:schemeClr val="tx1"/>
        </a:solidFill>
        <a:latin typeface="Arial" charset="0"/>
        <a:ea typeface="ＭＳ Ｐゴシック" charset="-128"/>
        <a:cs typeface="+mn-cs"/>
      </a:defRPr>
    </a:lvl7pPr>
    <a:lvl8pPr marL="2727381" algn="l" defTabSz="779252" rtl="0" eaLnBrk="1" latinLnBrk="0" hangingPunct="1">
      <a:defRPr sz="2000" kern="1200">
        <a:solidFill>
          <a:schemeClr val="tx1"/>
        </a:solidFill>
        <a:latin typeface="Arial" charset="0"/>
        <a:ea typeface="ＭＳ Ｐゴシック" charset="-128"/>
        <a:cs typeface="+mn-cs"/>
      </a:defRPr>
    </a:lvl8pPr>
    <a:lvl9pPr marL="3117007" algn="l" defTabSz="779252" rtl="0" eaLnBrk="1" latinLnBrk="0" hangingPunct="1">
      <a:defRPr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7033"/>
    <a:srgbClr val="5F6062"/>
    <a:srgbClr val="CE7019"/>
    <a:srgbClr val="1D3769"/>
    <a:srgbClr val="8DA381"/>
    <a:srgbClr val="B3AA7E"/>
    <a:srgbClr val="A9C399"/>
    <a:srgbClr val="1D3766"/>
    <a:srgbClr val="BED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6" autoAdjust="0"/>
    <p:restoredTop sz="76923" autoAdjust="0"/>
  </p:normalViewPr>
  <p:slideViewPr>
    <p:cSldViewPr>
      <p:cViewPr>
        <p:scale>
          <a:sx n="75" d="100"/>
          <a:sy n="75" d="100"/>
        </p:scale>
        <p:origin x="-2802" y="-714"/>
      </p:cViewPr>
      <p:guideLst>
        <p:guide orient="horz" pos="1620"/>
        <p:guide pos="2880"/>
      </p:guideLst>
    </p:cSldViewPr>
  </p:slideViewPr>
  <p:notesTextViewPr>
    <p:cViewPr>
      <p:scale>
        <a:sx n="1" d="1"/>
        <a:sy n="1" d="1"/>
      </p:scale>
      <p:origin x="0" y="0"/>
    </p:cViewPr>
  </p:notesTextViewPr>
  <p:sorterViewPr>
    <p:cViewPr>
      <p:scale>
        <a:sx n="110" d="100"/>
        <a:sy n="110" d="100"/>
      </p:scale>
      <p:origin x="0" y="219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43998-02BC-4714-9254-3DBC470BE70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8C764596-5D6D-43AE-A064-88064D3F2F2C}">
      <dgm:prSet phldrT="[Text]" custT="1"/>
      <dgm:spPr/>
      <dgm:t>
        <a:bodyPr/>
        <a:lstStyle/>
        <a:p>
          <a:r>
            <a:rPr lang="en-GB" sz="2400" dirty="0" smtClean="0"/>
            <a:t>Quantitative</a:t>
          </a:r>
          <a:endParaRPr lang="en-GB" sz="2400" dirty="0"/>
        </a:p>
      </dgm:t>
    </dgm:pt>
    <dgm:pt modelId="{020D3485-2683-44A5-B8D1-F25B4445C684}" type="parTrans" cxnId="{6916E5D0-9A9F-4AD3-BC34-F2AEA9D72095}">
      <dgm:prSet/>
      <dgm:spPr/>
      <dgm:t>
        <a:bodyPr/>
        <a:lstStyle/>
        <a:p>
          <a:endParaRPr lang="en-GB"/>
        </a:p>
      </dgm:t>
    </dgm:pt>
    <dgm:pt modelId="{4A101451-D5F1-4375-ACC3-796EE43F8C25}" type="sibTrans" cxnId="{6916E5D0-9A9F-4AD3-BC34-F2AEA9D72095}">
      <dgm:prSet/>
      <dgm:spPr/>
      <dgm:t>
        <a:bodyPr/>
        <a:lstStyle/>
        <a:p>
          <a:endParaRPr lang="en-GB"/>
        </a:p>
      </dgm:t>
    </dgm:pt>
    <dgm:pt modelId="{6EE02167-7699-4114-B1AA-95BF427B2E21}">
      <dgm:prSet phldrT="[Text]" custT="1"/>
      <dgm:spPr/>
      <dgm:t>
        <a:bodyPr/>
        <a:lstStyle/>
        <a:p>
          <a:r>
            <a:rPr lang="en-GB" sz="1400" dirty="0" smtClean="0"/>
            <a:t>Reconciliation of allowance accounts showing key drivers for change</a:t>
          </a:r>
          <a:endParaRPr lang="en-GB" sz="1400" dirty="0"/>
        </a:p>
      </dgm:t>
    </dgm:pt>
    <dgm:pt modelId="{CC675E44-8C60-46F2-86B8-064316D92EC8}" type="parTrans" cxnId="{039FC0A4-7129-4FCD-BD0C-21CDD18D0A2F}">
      <dgm:prSet/>
      <dgm:spPr/>
      <dgm:t>
        <a:bodyPr/>
        <a:lstStyle/>
        <a:p>
          <a:endParaRPr lang="en-GB"/>
        </a:p>
      </dgm:t>
    </dgm:pt>
    <dgm:pt modelId="{91B9BB08-08C8-4B1F-B7F6-1249C8EC13A5}" type="sibTrans" cxnId="{039FC0A4-7129-4FCD-BD0C-21CDD18D0A2F}">
      <dgm:prSet/>
      <dgm:spPr/>
      <dgm:t>
        <a:bodyPr/>
        <a:lstStyle/>
        <a:p>
          <a:endParaRPr lang="en-GB"/>
        </a:p>
      </dgm:t>
    </dgm:pt>
    <dgm:pt modelId="{4AC900C3-5538-4F44-8A05-80C189D477EF}">
      <dgm:prSet phldrT="[Text]" custT="1"/>
      <dgm:spPr/>
      <dgm:t>
        <a:bodyPr/>
        <a:lstStyle/>
        <a:p>
          <a:r>
            <a:rPr lang="en-GB" sz="2400" dirty="0" smtClean="0"/>
            <a:t>Qualitative</a:t>
          </a:r>
          <a:endParaRPr lang="en-GB" sz="2400" dirty="0"/>
        </a:p>
      </dgm:t>
    </dgm:pt>
    <dgm:pt modelId="{44DD82EB-A4C1-4031-B8A9-4AD603499ECC}" type="parTrans" cxnId="{FEED834A-406A-483F-BAB9-9E35C779B9C1}">
      <dgm:prSet/>
      <dgm:spPr/>
      <dgm:t>
        <a:bodyPr/>
        <a:lstStyle/>
        <a:p>
          <a:endParaRPr lang="en-GB"/>
        </a:p>
      </dgm:t>
    </dgm:pt>
    <dgm:pt modelId="{2D64BAE5-2422-47B0-91D5-EFDB69904F32}" type="sibTrans" cxnId="{FEED834A-406A-483F-BAB9-9E35C779B9C1}">
      <dgm:prSet/>
      <dgm:spPr/>
      <dgm:t>
        <a:bodyPr/>
        <a:lstStyle/>
        <a:p>
          <a:endParaRPr lang="en-GB"/>
        </a:p>
      </dgm:t>
    </dgm:pt>
    <dgm:pt modelId="{09A8BE2A-9FF0-423A-B643-256018546F52}">
      <dgm:prSet phldrT="[Text]" custT="1"/>
      <dgm:spPr/>
      <dgm:t>
        <a:bodyPr/>
        <a:lstStyle/>
        <a:p>
          <a:r>
            <a:rPr lang="en-GB" sz="1400" dirty="0" smtClean="0"/>
            <a:t>Inputs, assumptions and techniques used to estimate expected credit losses (and changes in techniques)</a:t>
          </a:r>
          <a:endParaRPr lang="en-GB" sz="1400" dirty="0"/>
        </a:p>
      </dgm:t>
    </dgm:pt>
    <dgm:pt modelId="{EFCCD793-C060-4E59-A7C0-63D3BDEB4260}" type="parTrans" cxnId="{AAD2C9D8-0428-43C8-9CB0-83023705F074}">
      <dgm:prSet/>
      <dgm:spPr/>
      <dgm:t>
        <a:bodyPr/>
        <a:lstStyle/>
        <a:p>
          <a:endParaRPr lang="en-GB"/>
        </a:p>
      </dgm:t>
    </dgm:pt>
    <dgm:pt modelId="{1CE53054-0C62-4DD7-9FEE-6013CE45ACAE}" type="sibTrans" cxnId="{AAD2C9D8-0428-43C8-9CB0-83023705F074}">
      <dgm:prSet/>
      <dgm:spPr/>
      <dgm:t>
        <a:bodyPr/>
        <a:lstStyle/>
        <a:p>
          <a:endParaRPr lang="en-GB"/>
        </a:p>
      </dgm:t>
    </dgm:pt>
    <dgm:pt modelId="{41C085C7-B6A9-4203-B114-B77495FF23E4}">
      <dgm:prSet phldrT="[Text]" custT="1"/>
      <dgm:spPr/>
      <dgm:t>
        <a:bodyPr/>
        <a:lstStyle/>
        <a:p>
          <a:r>
            <a:rPr lang="en-GB" sz="1400" dirty="0" smtClean="0"/>
            <a:t>Inputs, assumptions and techniques used to determine ‘significant increase in credit risk’ and ‘default’</a:t>
          </a:r>
          <a:endParaRPr lang="en-GB" sz="1400" dirty="0"/>
        </a:p>
      </dgm:t>
    </dgm:pt>
    <dgm:pt modelId="{4B378997-5BAF-4AAD-A336-9100ED147BCA}" type="parTrans" cxnId="{1BDC4B86-6197-44D9-AD81-E6AE1FFAFFFD}">
      <dgm:prSet/>
      <dgm:spPr/>
      <dgm:t>
        <a:bodyPr/>
        <a:lstStyle/>
        <a:p>
          <a:endParaRPr lang="en-GB"/>
        </a:p>
      </dgm:t>
    </dgm:pt>
    <dgm:pt modelId="{74D4C2C6-62DC-4BFD-BC90-E48D07E65E03}" type="sibTrans" cxnId="{1BDC4B86-6197-44D9-AD81-E6AE1FFAFFFD}">
      <dgm:prSet/>
      <dgm:spPr/>
      <dgm:t>
        <a:bodyPr/>
        <a:lstStyle/>
        <a:p>
          <a:endParaRPr lang="en-GB"/>
        </a:p>
      </dgm:t>
    </dgm:pt>
    <dgm:pt modelId="{DD5B6AE8-FF59-4A74-8969-B05EF8C6EB4F}">
      <dgm:prSet phldrT="[Text]" custT="1"/>
      <dgm:spPr/>
      <dgm:t>
        <a:bodyPr/>
        <a:lstStyle/>
        <a:p>
          <a:r>
            <a:rPr lang="en-GB" sz="1400" dirty="0" smtClean="0"/>
            <a:t>Inputs, assumptions and techniques used to determine ‘credit-impaired’</a:t>
          </a:r>
          <a:endParaRPr lang="en-GB" sz="1400" dirty="0"/>
        </a:p>
      </dgm:t>
    </dgm:pt>
    <dgm:pt modelId="{3E8861F2-EC57-49AB-B16A-414FAA909CC1}" type="parTrans" cxnId="{CC3097DA-38B5-4D74-827F-EE098D9126FC}">
      <dgm:prSet/>
      <dgm:spPr/>
      <dgm:t>
        <a:bodyPr/>
        <a:lstStyle/>
        <a:p>
          <a:endParaRPr lang="en-GB"/>
        </a:p>
      </dgm:t>
    </dgm:pt>
    <dgm:pt modelId="{3561784E-428E-4566-A314-31A7D6032A83}" type="sibTrans" cxnId="{CC3097DA-38B5-4D74-827F-EE098D9126FC}">
      <dgm:prSet/>
      <dgm:spPr/>
      <dgm:t>
        <a:bodyPr/>
        <a:lstStyle/>
        <a:p>
          <a:endParaRPr lang="en-GB"/>
        </a:p>
      </dgm:t>
    </dgm:pt>
    <dgm:pt modelId="{BABA6CDA-6DA4-4637-8F14-CA2F6EAC07E1}">
      <dgm:prSet phldrT="[Text]" custT="1"/>
      <dgm:spPr/>
      <dgm:t>
        <a:bodyPr/>
        <a:lstStyle/>
        <a:p>
          <a:r>
            <a:rPr lang="en-GB" sz="1400" dirty="0" smtClean="0"/>
            <a:t>Write off policies, modification policies, collateral</a:t>
          </a:r>
          <a:endParaRPr lang="en-GB" sz="1400" dirty="0"/>
        </a:p>
      </dgm:t>
    </dgm:pt>
    <dgm:pt modelId="{7D503312-E464-4193-AC69-24B3754633F3}" type="parTrans" cxnId="{1D1738CE-617C-4C19-9F5E-C8BE27FB9ED4}">
      <dgm:prSet/>
      <dgm:spPr/>
      <dgm:t>
        <a:bodyPr/>
        <a:lstStyle/>
        <a:p>
          <a:endParaRPr lang="en-GB"/>
        </a:p>
      </dgm:t>
    </dgm:pt>
    <dgm:pt modelId="{1D8278D0-ED97-41AA-A9F9-E2EE5C2395D9}" type="sibTrans" cxnId="{1D1738CE-617C-4C19-9F5E-C8BE27FB9ED4}">
      <dgm:prSet/>
      <dgm:spPr/>
      <dgm:t>
        <a:bodyPr/>
        <a:lstStyle/>
        <a:p>
          <a:endParaRPr lang="en-GB"/>
        </a:p>
      </dgm:t>
    </dgm:pt>
    <dgm:pt modelId="{BD6B9609-1141-4893-A952-66D443917BAD}">
      <dgm:prSet phldrT="[Text]" custT="1"/>
      <dgm:spPr/>
      <dgm:t>
        <a:bodyPr/>
        <a:lstStyle/>
        <a:p>
          <a:r>
            <a:rPr lang="en-GB" sz="1400" dirty="0" smtClean="0"/>
            <a:t>Gross carrying amount per </a:t>
          </a:r>
          <a:r>
            <a:rPr lang="en-GB" sz="1400" i="1" dirty="0" smtClean="0"/>
            <a:t>credit risk grade or delinquency</a:t>
          </a:r>
          <a:endParaRPr lang="en-GB" sz="1400" dirty="0"/>
        </a:p>
      </dgm:t>
    </dgm:pt>
    <dgm:pt modelId="{90F065FF-FB87-4D3D-AD2D-19367E10060D}" type="parTrans" cxnId="{29ADAA86-7E04-4CBF-8388-0986B2CAF388}">
      <dgm:prSet/>
      <dgm:spPr/>
      <dgm:t>
        <a:bodyPr/>
        <a:lstStyle/>
        <a:p>
          <a:endParaRPr lang="en-GB"/>
        </a:p>
      </dgm:t>
    </dgm:pt>
    <dgm:pt modelId="{1B437356-46C3-4D77-BBC6-9CDD7C7FFB4D}" type="sibTrans" cxnId="{29ADAA86-7E04-4CBF-8388-0986B2CAF388}">
      <dgm:prSet/>
      <dgm:spPr/>
      <dgm:t>
        <a:bodyPr/>
        <a:lstStyle/>
        <a:p>
          <a:endParaRPr lang="en-GB"/>
        </a:p>
      </dgm:t>
    </dgm:pt>
    <dgm:pt modelId="{807A24A7-4ABF-4E04-BC5E-F5793773E798}">
      <dgm:prSet phldrT="[Text]" custT="1"/>
      <dgm:spPr/>
      <dgm:t>
        <a:bodyPr/>
        <a:lstStyle/>
        <a:p>
          <a:r>
            <a:rPr lang="en-GB" sz="1400" dirty="0" smtClean="0"/>
            <a:t>Write-offs, recoveries, modifications</a:t>
          </a:r>
          <a:endParaRPr lang="en-GB" sz="1400" dirty="0"/>
        </a:p>
      </dgm:t>
    </dgm:pt>
    <dgm:pt modelId="{7B38B0A5-B8A6-4146-B1CD-0D12F6113B83}" type="parTrans" cxnId="{664A1743-E96D-4A04-9C81-EE29C4B85D1F}">
      <dgm:prSet/>
      <dgm:spPr/>
      <dgm:t>
        <a:bodyPr/>
        <a:lstStyle/>
        <a:p>
          <a:endParaRPr lang="en-GB"/>
        </a:p>
      </dgm:t>
    </dgm:pt>
    <dgm:pt modelId="{7AAE6684-3E52-4CD5-83C7-15EB859C813E}" type="sibTrans" cxnId="{664A1743-E96D-4A04-9C81-EE29C4B85D1F}">
      <dgm:prSet/>
      <dgm:spPr/>
      <dgm:t>
        <a:bodyPr/>
        <a:lstStyle/>
        <a:p>
          <a:endParaRPr lang="en-GB"/>
        </a:p>
      </dgm:t>
    </dgm:pt>
    <dgm:pt modelId="{B755931E-58C9-408D-AAD6-7FD051288842}">
      <dgm:prSet phldrT="[Text]" custT="1"/>
      <dgm:spPr/>
      <dgm:t>
        <a:bodyPr/>
        <a:lstStyle/>
        <a:p>
          <a:r>
            <a:rPr lang="en-GB" sz="1400" dirty="0" smtClean="0"/>
            <a:t>Explanation of gross carrying amounts showing key drivers for change</a:t>
          </a:r>
          <a:endParaRPr lang="en-GB" sz="1400" dirty="0"/>
        </a:p>
      </dgm:t>
    </dgm:pt>
    <dgm:pt modelId="{E591560D-060C-4281-9CC6-2A8EC44D40BB}" type="parTrans" cxnId="{7CE21A76-5836-422B-9829-A2A34C346BAB}">
      <dgm:prSet/>
      <dgm:spPr/>
      <dgm:t>
        <a:bodyPr/>
        <a:lstStyle/>
        <a:p>
          <a:endParaRPr lang="en-GB"/>
        </a:p>
      </dgm:t>
    </dgm:pt>
    <dgm:pt modelId="{49128080-907B-4BD9-9671-1B7F89F55DE3}" type="sibTrans" cxnId="{7CE21A76-5836-422B-9829-A2A34C346BAB}">
      <dgm:prSet/>
      <dgm:spPr/>
      <dgm:t>
        <a:bodyPr/>
        <a:lstStyle/>
        <a:p>
          <a:endParaRPr lang="en-GB"/>
        </a:p>
      </dgm:t>
    </dgm:pt>
    <dgm:pt modelId="{4E16DA73-29CA-41B2-816F-5C597CD93F5C}" type="pres">
      <dgm:prSet presAssocID="{EA543998-02BC-4714-9254-3DBC470BE70E}" presName="theList" presStyleCnt="0">
        <dgm:presLayoutVars>
          <dgm:dir/>
          <dgm:animLvl val="lvl"/>
          <dgm:resizeHandles val="exact"/>
        </dgm:presLayoutVars>
      </dgm:prSet>
      <dgm:spPr/>
      <dgm:t>
        <a:bodyPr/>
        <a:lstStyle/>
        <a:p>
          <a:endParaRPr lang="en-GB"/>
        </a:p>
      </dgm:t>
    </dgm:pt>
    <dgm:pt modelId="{3CC62D1F-659E-44A4-9786-6FAAB9E4E135}" type="pres">
      <dgm:prSet presAssocID="{8C764596-5D6D-43AE-A064-88064D3F2F2C}" presName="compNode" presStyleCnt="0"/>
      <dgm:spPr/>
    </dgm:pt>
    <dgm:pt modelId="{759C5622-D222-4AF2-998E-B9BE74A19B33}" type="pres">
      <dgm:prSet presAssocID="{8C764596-5D6D-43AE-A064-88064D3F2F2C}" presName="aNode" presStyleLbl="bgShp" presStyleIdx="0" presStyleCnt="2" custScaleY="84849" custLinFactNeighborX="1641" custLinFactNeighborY="-3511"/>
      <dgm:spPr/>
      <dgm:t>
        <a:bodyPr/>
        <a:lstStyle/>
        <a:p>
          <a:endParaRPr lang="en-GB"/>
        </a:p>
      </dgm:t>
    </dgm:pt>
    <dgm:pt modelId="{CEB88CE5-D05F-4235-820D-D9A8B8176A28}" type="pres">
      <dgm:prSet presAssocID="{8C764596-5D6D-43AE-A064-88064D3F2F2C}" presName="textNode" presStyleLbl="bgShp" presStyleIdx="0" presStyleCnt="2"/>
      <dgm:spPr/>
      <dgm:t>
        <a:bodyPr/>
        <a:lstStyle/>
        <a:p>
          <a:endParaRPr lang="en-GB"/>
        </a:p>
      </dgm:t>
    </dgm:pt>
    <dgm:pt modelId="{AB29D28A-82B8-434F-9D88-36230A779068}" type="pres">
      <dgm:prSet presAssocID="{8C764596-5D6D-43AE-A064-88064D3F2F2C}" presName="compChildNode" presStyleCnt="0"/>
      <dgm:spPr/>
    </dgm:pt>
    <dgm:pt modelId="{79EDFAC2-17D4-4CD0-95B8-C48CEBE7C644}" type="pres">
      <dgm:prSet presAssocID="{8C764596-5D6D-43AE-A064-88064D3F2F2C}" presName="theInnerList" presStyleCnt="0"/>
      <dgm:spPr/>
    </dgm:pt>
    <dgm:pt modelId="{29614E18-ABB7-481D-99B3-B207D75022E8}" type="pres">
      <dgm:prSet presAssocID="{6EE02167-7699-4114-B1AA-95BF427B2E21}" presName="childNode" presStyleLbl="node1" presStyleIdx="0" presStyleCnt="8" custLinFactY="-48751" custLinFactNeighborX="137" custLinFactNeighborY="-100000">
        <dgm:presLayoutVars>
          <dgm:bulletEnabled val="1"/>
        </dgm:presLayoutVars>
      </dgm:prSet>
      <dgm:spPr/>
      <dgm:t>
        <a:bodyPr/>
        <a:lstStyle/>
        <a:p>
          <a:endParaRPr lang="en-GB"/>
        </a:p>
      </dgm:t>
    </dgm:pt>
    <dgm:pt modelId="{1DF9C06B-8DB4-4845-97AE-EF42186FBB01}" type="pres">
      <dgm:prSet presAssocID="{6EE02167-7699-4114-B1AA-95BF427B2E21}" presName="aSpace2" presStyleCnt="0"/>
      <dgm:spPr/>
    </dgm:pt>
    <dgm:pt modelId="{10D68583-B28C-42A4-942C-214B064884A4}" type="pres">
      <dgm:prSet presAssocID="{B755931E-58C9-408D-AAD6-7FD051288842}" presName="childNode" presStyleLbl="node1" presStyleIdx="1" presStyleCnt="8" custLinFactY="-48751" custLinFactNeighborX="137" custLinFactNeighborY="-100000">
        <dgm:presLayoutVars>
          <dgm:bulletEnabled val="1"/>
        </dgm:presLayoutVars>
      </dgm:prSet>
      <dgm:spPr/>
      <dgm:t>
        <a:bodyPr/>
        <a:lstStyle/>
        <a:p>
          <a:endParaRPr lang="en-GB"/>
        </a:p>
      </dgm:t>
    </dgm:pt>
    <dgm:pt modelId="{473C033F-E0B5-4A2D-8BB1-59801DFD1DDB}" type="pres">
      <dgm:prSet presAssocID="{B755931E-58C9-408D-AAD6-7FD051288842}" presName="aSpace2" presStyleCnt="0"/>
      <dgm:spPr/>
    </dgm:pt>
    <dgm:pt modelId="{A64EA688-4837-4260-87F0-AF7B194224E6}" type="pres">
      <dgm:prSet presAssocID="{BD6B9609-1141-4893-A952-66D443917BAD}" presName="childNode" presStyleLbl="node1" presStyleIdx="2" presStyleCnt="8" custLinFactY="-48751" custLinFactNeighborX="137" custLinFactNeighborY="-100000">
        <dgm:presLayoutVars>
          <dgm:bulletEnabled val="1"/>
        </dgm:presLayoutVars>
      </dgm:prSet>
      <dgm:spPr/>
      <dgm:t>
        <a:bodyPr/>
        <a:lstStyle/>
        <a:p>
          <a:endParaRPr lang="en-GB"/>
        </a:p>
      </dgm:t>
    </dgm:pt>
    <dgm:pt modelId="{08766CD2-B0D4-45B0-94F5-1F2F8039DD5A}" type="pres">
      <dgm:prSet presAssocID="{BD6B9609-1141-4893-A952-66D443917BAD}" presName="aSpace2" presStyleCnt="0"/>
      <dgm:spPr/>
    </dgm:pt>
    <dgm:pt modelId="{F27DF427-0E9B-4617-8287-88115989F9FD}" type="pres">
      <dgm:prSet presAssocID="{807A24A7-4ABF-4E04-BC5E-F5793773E798}" presName="childNode" presStyleLbl="node1" presStyleIdx="3" presStyleCnt="8" custLinFactY="-48751" custLinFactNeighborX="137" custLinFactNeighborY="-100000">
        <dgm:presLayoutVars>
          <dgm:bulletEnabled val="1"/>
        </dgm:presLayoutVars>
      </dgm:prSet>
      <dgm:spPr/>
      <dgm:t>
        <a:bodyPr/>
        <a:lstStyle/>
        <a:p>
          <a:endParaRPr lang="en-GB"/>
        </a:p>
      </dgm:t>
    </dgm:pt>
    <dgm:pt modelId="{CCBAEE9C-FEA8-4764-B20A-69448AEB3140}" type="pres">
      <dgm:prSet presAssocID="{8C764596-5D6D-43AE-A064-88064D3F2F2C}" presName="aSpace" presStyleCnt="0"/>
      <dgm:spPr/>
    </dgm:pt>
    <dgm:pt modelId="{BB31145E-629D-4C57-9A22-44126273D5AE}" type="pres">
      <dgm:prSet presAssocID="{4AC900C3-5538-4F44-8A05-80C189D477EF}" presName="compNode" presStyleCnt="0"/>
      <dgm:spPr/>
    </dgm:pt>
    <dgm:pt modelId="{08300AE5-3B03-4621-9C89-D5C5C30F7021}" type="pres">
      <dgm:prSet presAssocID="{4AC900C3-5538-4F44-8A05-80C189D477EF}" presName="aNode" presStyleLbl="bgShp" presStyleIdx="1" presStyleCnt="2" custScaleY="84849" custLinFactNeighborX="109" custLinFactNeighborY="-3521"/>
      <dgm:spPr/>
      <dgm:t>
        <a:bodyPr/>
        <a:lstStyle/>
        <a:p>
          <a:endParaRPr lang="en-GB"/>
        </a:p>
      </dgm:t>
    </dgm:pt>
    <dgm:pt modelId="{3FD4AC7B-0CE8-4D6F-86A8-8B03AD6617D7}" type="pres">
      <dgm:prSet presAssocID="{4AC900C3-5538-4F44-8A05-80C189D477EF}" presName="textNode" presStyleLbl="bgShp" presStyleIdx="1" presStyleCnt="2"/>
      <dgm:spPr/>
      <dgm:t>
        <a:bodyPr/>
        <a:lstStyle/>
        <a:p>
          <a:endParaRPr lang="en-GB"/>
        </a:p>
      </dgm:t>
    </dgm:pt>
    <dgm:pt modelId="{511B8F5D-C07E-46BB-AC83-6C8B6A62D090}" type="pres">
      <dgm:prSet presAssocID="{4AC900C3-5538-4F44-8A05-80C189D477EF}" presName="compChildNode" presStyleCnt="0"/>
      <dgm:spPr/>
    </dgm:pt>
    <dgm:pt modelId="{473EEDB1-206C-4B83-BD26-7E41C0A76842}" type="pres">
      <dgm:prSet presAssocID="{4AC900C3-5538-4F44-8A05-80C189D477EF}" presName="theInnerList" presStyleCnt="0"/>
      <dgm:spPr/>
    </dgm:pt>
    <dgm:pt modelId="{4D263150-AB69-440C-A8ED-BBBFEFA2BE67}" type="pres">
      <dgm:prSet presAssocID="{09A8BE2A-9FF0-423A-B643-256018546F52}" presName="childNode" presStyleLbl="node1" presStyleIdx="4" presStyleCnt="8" custScaleY="126005" custLinFactY="-64828" custLinFactNeighborX="137" custLinFactNeighborY="-100000">
        <dgm:presLayoutVars>
          <dgm:bulletEnabled val="1"/>
        </dgm:presLayoutVars>
      </dgm:prSet>
      <dgm:spPr/>
      <dgm:t>
        <a:bodyPr/>
        <a:lstStyle/>
        <a:p>
          <a:endParaRPr lang="en-GB"/>
        </a:p>
      </dgm:t>
    </dgm:pt>
    <dgm:pt modelId="{8FCCD41D-1801-42DF-A95D-0217F23F0CE1}" type="pres">
      <dgm:prSet presAssocID="{09A8BE2A-9FF0-423A-B643-256018546F52}" presName="aSpace2" presStyleCnt="0"/>
      <dgm:spPr/>
    </dgm:pt>
    <dgm:pt modelId="{D79E85BD-54A3-417E-8527-6118535901C0}" type="pres">
      <dgm:prSet presAssocID="{41C085C7-B6A9-4203-B114-B77495FF23E4}" presName="childNode" presStyleLbl="node1" presStyleIdx="5" presStyleCnt="8" custScaleY="143009" custLinFactY="-64828" custLinFactNeighborX="137" custLinFactNeighborY="-100000">
        <dgm:presLayoutVars>
          <dgm:bulletEnabled val="1"/>
        </dgm:presLayoutVars>
      </dgm:prSet>
      <dgm:spPr/>
      <dgm:t>
        <a:bodyPr/>
        <a:lstStyle/>
        <a:p>
          <a:endParaRPr lang="en-GB"/>
        </a:p>
      </dgm:t>
    </dgm:pt>
    <dgm:pt modelId="{D34B13B1-298B-45EE-BAB9-03971D85C121}" type="pres">
      <dgm:prSet presAssocID="{41C085C7-B6A9-4203-B114-B77495FF23E4}" presName="aSpace2" presStyleCnt="0"/>
      <dgm:spPr/>
    </dgm:pt>
    <dgm:pt modelId="{380F0C47-9ABF-4F1A-8C74-A934E9997E71}" type="pres">
      <dgm:prSet presAssocID="{DD5B6AE8-FF59-4A74-8969-B05EF8C6EB4F}" presName="childNode" presStyleLbl="node1" presStyleIdx="6" presStyleCnt="8" custScaleY="142511" custLinFactY="-64828" custLinFactNeighborX="137" custLinFactNeighborY="-100000">
        <dgm:presLayoutVars>
          <dgm:bulletEnabled val="1"/>
        </dgm:presLayoutVars>
      </dgm:prSet>
      <dgm:spPr/>
      <dgm:t>
        <a:bodyPr/>
        <a:lstStyle/>
        <a:p>
          <a:endParaRPr lang="en-GB"/>
        </a:p>
      </dgm:t>
    </dgm:pt>
    <dgm:pt modelId="{2EE73FFB-0474-4B3D-B609-F5BDDC6E6343}" type="pres">
      <dgm:prSet presAssocID="{DD5B6AE8-FF59-4A74-8969-B05EF8C6EB4F}" presName="aSpace2" presStyleCnt="0"/>
      <dgm:spPr/>
    </dgm:pt>
    <dgm:pt modelId="{2BEF17E1-8255-4E85-8B94-9F8E67C34198}" type="pres">
      <dgm:prSet presAssocID="{BABA6CDA-6DA4-4637-8F14-CA2F6EAC07E1}" presName="childNode" presStyleLbl="node1" presStyleIdx="7" presStyleCnt="8" custLinFactY="-64828" custLinFactNeighborX="137" custLinFactNeighborY="-100000">
        <dgm:presLayoutVars>
          <dgm:bulletEnabled val="1"/>
        </dgm:presLayoutVars>
      </dgm:prSet>
      <dgm:spPr/>
      <dgm:t>
        <a:bodyPr/>
        <a:lstStyle/>
        <a:p>
          <a:endParaRPr lang="en-GB"/>
        </a:p>
      </dgm:t>
    </dgm:pt>
  </dgm:ptLst>
  <dgm:cxnLst>
    <dgm:cxn modelId="{F2511C9F-651F-4FEA-8630-0494575C6E19}" type="presOf" srcId="{41C085C7-B6A9-4203-B114-B77495FF23E4}" destId="{D79E85BD-54A3-417E-8527-6118535901C0}" srcOrd="0" destOrd="0" presId="urn:microsoft.com/office/officeart/2005/8/layout/lProcess2"/>
    <dgm:cxn modelId="{673D9938-622F-43AD-A5C8-CCE417CC2223}" type="presOf" srcId="{807A24A7-4ABF-4E04-BC5E-F5793773E798}" destId="{F27DF427-0E9B-4617-8287-88115989F9FD}" srcOrd="0" destOrd="0" presId="urn:microsoft.com/office/officeart/2005/8/layout/lProcess2"/>
    <dgm:cxn modelId="{1D1738CE-617C-4C19-9F5E-C8BE27FB9ED4}" srcId="{4AC900C3-5538-4F44-8A05-80C189D477EF}" destId="{BABA6CDA-6DA4-4637-8F14-CA2F6EAC07E1}" srcOrd="3" destOrd="0" parTransId="{7D503312-E464-4193-AC69-24B3754633F3}" sibTransId="{1D8278D0-ED97-41AA-A9F9-E2EE5C2395D9}"/>
    <dgm:cxn modelId="{70E3E754-7A14-4A53-A3FE-81FD8C506CD7}" type="presOf" srcId="{6EE02167-7699-4114-B1AA-95BF427B2E21}" destId="{29614E18-ABB7-481D-99B3-B207D75022E8}" srcOrd="0" destOrd="0" presId="urn:microsoft.com/office/officeart/2005/8/layout/lProcess2"/>
    <dgm:cxn modelId="{83E69B53-1672-4796-AEFB-1DE10A514069}" type="presOf" srcId="{09A8BE2A-9FF0-423A-B643-256018546F52}" destId="{4D263150-AB69-440C-A8ED-BBBFEFA2BE67}" srcOrd="0" destOrd="0" presId="urn:microsoft.com/office/officeart/2005/8/layout/lProcess2"/>
    <dgm:cxn modelId="{B5B23D60-847D-40CA-9732-B5028D500253}" type="presOf" srcId="{4AC900C3-5538-4F44-8A05-80C189D477EF}" destId="{3FD4AC7B-0CE8-4D6F-86A8-8B03AD6617D7}" srcOrd="1" destOrd="0" presId="urn:microsoft.com/office/officeart/2005/8/layout/lProcess2"/>
    <dgm:cxn modelId="{B575889A-5937-4D4A-B5E1-044E11AE1583}" type="presOf" srcId="{4AC900C3-5538-4F44-8A05-80C189D477EF}" destId="{08300AE5-3B03-4621-9C89-D5C5C30F7021}" srcOrd="0" destOrd="0" presId="urn:microsoft.com/office/officeart/2005/8/layout/lProcess2"/>
    <dgm:cxn modelId="{1BDC4B86-6197-44D9-AD81-E6AE1FFAFFFD}" srcId="{4AC900C3-5538-4F44-8A05-80C189D477EF}" destId="{41C085C7-B6A9-4203-B114-B77495FF23E4}" srcOrd="1" destOrd="0" parTransId="{4B378997-5BAF-4AAD-A336-9100ED147BCA}" sibTransId="{74D4C2C6-62DC-4BFD-BC90-E48D07E65E03}"/>
    <dgm:cxn modelId="{CC3097DA-38B5-4D74-827F-EE098D9126FC}" srcId="{4AC900C3-5538-4F44-8A05-80C189D477EF}" destId="{DD5B6AE8-FF59-4A74-8969-B05EF8C6EB4F}" srcOrd="2" destOrd="0" parTransId="{3E8861F2-EC57-49AB-B16A-414FAA909CC1}" sibTransId="{3561784E-428E-4566-A314-31A7D6032A83}"/>
    <dgm:cxn modelId="{45D39C40-0095-40A3-99F3-DD23AAFD2746}" type="presOf" srcId="{8C764596-5D6D-43AE-A064-88064D3F2F2C}" destId="{759C5622-D222-4AF2-998E-B9BE74A19B33}" srcOrd="0" destOrd="0" presId="urn:microsoft.com/office/officeart/2005/8/layout/lProcess2"/>
    <dgm:cxn modelId="{039FC0A4-7129-4FCD-BD0C-21CDD18D0A2F}" srcId="{8C764596-5D6D-43AE-A064-88064D3F2F2C}" destId="{6EE02167-7699-4114-B1AA-95BF427B2E21}" srcOrd="0" destOrd="0" parTransId="{CC675E44-8C60-46F2-86B8-064316D92EC8}" sibTransId="{91B9BB08-08C8-4B1F-B7F6-1249C8EC13A5}"/>
    <dgm:cxn modelId="{335F6E42-B959-4C77-8E36-975B010DECF4}" type="presOf" srcId="{BD6B9609-1141-4893-A952-66D443917BAD}" destId="{A64EA688-4837-4260-87F0-AF7B194224E6}" srcOrd="0" destOrd="0" presId="urn:microsoft.com/office/officeart/2005/8/layout/lProcess2"/>
    <dgm:cxn modelId="{FEED834A-406A-483F-BAB9-9E35C779B9C1}" srcId="{EA543998-02BC-4714-9254-3DBC470BE70E}" destId="{4AC900C3-5538-4F44-8A05-80C189D477EF}" srcOrd="1" destOrd="0" parTransId="{44DD82EB-A4C1-4031-B8A9-4AD603499ECC}" sibTransId="{2D64BAE5-2422-47B0-91D5-EFDB69904F32}"/>
    <dgm:cxn modelId="{ECB41AC4-1F79-4D5D-91E5-AE046D9C33EC}" type="presOf" srcId="{BABA6CDA-6DA4-4637-8F14-CA2F6EAC07E1}" destId="{2BEF17E1-8255-4E85-8B94-9F8E67C34198}" srcOrd="0" destOrd="0" presId="urn:microsoft.com/office/officeart/2005/8/layout/lProcess2"/>
    <dgm:cxn modelId="{664A1743-E96D-4A04-9C81-EE29C4B85D1F}" srcId="{8C764596-5D6D-43AE-A064-88064D3F2F2C}" destId="{807A24A7-4ABF-4E04-BC5E-F5793773E798}" srcOrd="3" destOrd="0" parTransId="{7B38B0A5-B8A6-4146-B1CD-0D12F6113B83}" sibTransId="{7AAE6684-3E52-4CD5-83C7-15EB859C813E}"/>
    <dgm:cxn modelId="{7CE21A76-5836-422B-9829-A2A34C346BAB}" srcId="{8C764596-5D6D-43AE-A064-88064D3F2F2C}" destId="{B755931E-58C9-408D-AAD6-7FD051288842}" srcOrd="1" destOrd="0" parTransId="{E591560D-060C-4281-9CC6-2A8EC44D40BB}" sibTransId="{49128080-907B-4BD9-9671-1B7F89F55DE3}"/>
    <dgm:cxn modelId="{76496F0F-6121-4E1E-85CF-D3735CCC3B51}" type="presOf" srcId="{DD5B6AE8-FF59-4A74-8969-B05EF8C6EB4F}" destId="{380F0C47-9ABF-4F1A-8C74-A934E9997E71}" srcOrd="0" destOrd="0" presId="urn:microsoft.com/office/officeart/2005/8/layout/lProcess2"/>
    <dgm:cxn modelId="{0D9273F1-B3E3-43C5-BD15-4BE09BF4F07F}" type="presOf" srcId="{B755931E-58C9-408D-AAD6-7FD051288842}" destId="{10D68583-B28C-42A4-942C-214B064884A4}" srcOrd="0" destOrd="0" presId="urn:microsoft.com/office/officeart/2005/8/layout/lProcess2"/>
    <dgm:cxn modelId="{AAD2C9D8-0428-43C8-9CB0-83023705F074}" srcId="{4AC900C3-5538-4F44-8A05-80C189D477EF}" destId="{09A8BE2A-9FF0-423A-B643-256018546F52}" srcOrd="0" destOrd="0" parTransId="{EFCCD793-C060-4E59-A7C0-63D3BDEB4260}" sibTransId="{1CE53054-0C62-4DD7-9FEE-6013CE45ACAE}"/>
    <dgm:cxn modelId="{B02721D0-CE75-4D19-A8D8-D4E5C1C7CCF0}" type="presOf" srcId="{8C764596-5D6D-43AE-A064-88064D3F2F2C}" destId="{CEB88CE5-D05F-4235-820D-D9A8B8176A28}" srcOrd="1" destOrd="0" presId="urn:microsoft.com/office/officeart/2005/8/layout/lProcess2"/>
    <dgm:cxn modelId="{6916E5D0-9A9F-4AD3-BC34-F2AEA9D72095}" srcId="{EA543998-02BC-4714-9254-3DBC470BE70E}" destId="{8C764596-5D6D-43AE-A064-88064D3F2F2C}" srcOrd="0" destOrd="0" parTransId="{020D3485-2683-44A5-B8D1-F25B4445C684}" sibTransId="{4A101451-D5F1-4375-ACC3-796EE43F8C25}"/>
    <dgm:cxn modelId="{5EFB38ED-89AF-4699-B47F-2FC00F818548}" type="presOf" srcId="{EA543998-02BC-4714-9254-3DBC470BE70E}" destId="{4E16DA73-29CA-41B2-816F-5C597CD93F5C}" srcOrd="0" destOrd="0" presId="urn:microsoft.com/office/officeart/2005/8/layout/lProcess2"/>
    <dgm:cxn modelId="{29ADAA86-7E04-4CBF-8388-0986B2CAF388}" srcId="{8C764596-5D6D-43AE-A064-88064D3F2F2C}" destId="{BD6B9609-1141-4893-A952-66D443917BAD}" srcOrd="2" destOrd="0" parTransId="{90F065FF-FB87-4D3D-AD2D-19367E10060D}" sibTransId="{1B437356-46C3-4D77-BBC6-9CDD7C7FFB4D}"/>
    <dgm:cxn modelId="{32E7F2E1-2A94-4E8D-A0BA-5BA5AF81BB9B}" type="presParOf" srcId="{4E16DA73-29CA-41B2-816F-5C597CD93F5C}" destId="{3CC62D1F-659E-44A4-9786-6FAAB9E4E135}" srcOrd="0" destOrd="0" presId="urn:microsoft.com/office/officeart/2005/8/layout/lProcess2"/>
    <dgm:cxn modelId="{C838010E-D5DA-48BE-BF93-9A61B7C31BA6}" type="presParOf" srcId="{3CC62D1F-659E-44A4-9786-6FAAB9E4E135}" destId="{759C5622-D222-4AF2-998E-B9BE74A19B33}" srcOrd="0" destOrd="0" presId="urn:microsoft.com/office/officeart/2005/8/layout/lProcess2"/>
    <dgm:cxn modelId="{CD2D201A-2347-4CD3-BE6D-753133E2ECC0}" type="presParOf" srcId="{3CC62D1F-659E-44A4-9786-6FAAB9E4E135}" destId="{CEB88CE5-D05F-4235-820D-D9A8B8176A28}" srcOrd="1" destOrd="0" presId="urn:microsoft.com/office/officeart/2005/8/layout/lProcess2"/>
    <dgm:cxn modelId="{C42713DD-4BB8-450C-A02F-FDF6C6D4B479}" type="presParOf" srcId="{3CC62D1F-659E-44A4-9786-6FAAB9E4E135}" destId="{AB29D28A-82B8-434F-9D88-36230A779068}" srcOrd="2" destOrd="0" presId="urn:microsoft.com/office/officeart/2005/8/layout/lProcess2"/>
    <dgm:cxn modelId="{B73E71E3-DA78-49D9-9A16-1419ACF32449}" type="presParOf" srcId="{AB29D28A-82B8-434F-9D88-36230A779068}" destId="{79EDFAC2-17D4-4CD0-95B8-C48CEBE7C644}" srcOrd="0" destOrd="0" presId="urn:microsoft.com/office/officeart/2005/8/layout/lProcess2"/>
    <dgm:cxn modelId="{F217C951-2950-4AEA-BF99-BC53E83D394A}" type="presParOf" srcId="{79EDFAC2-17D4-4CD0-95B8-C48CEBE7C644}" destId="{29614E18-ABB7-481D-99B3-B207D75022E8}" srcOrd="0" destOrd="0" presId="urn:microsoft.com/office/officeart/2005/8/layout/lProcess2"/>
    <dgm:cxn modelId="{CAF48CA8-8295-4403-9BAA-175D7BDF9E96}" type="presParOf" srcId="{79EDFAC2-17D4-4CD0-95B8-C48CEBE7C644}" destId="{1DF9C06B-8DB4-4845-97AE-EF42186FBB01}" srcOrd="1" destOrd="0" presId="urn:microsoft.com/office/officeart/2005/8/layout/lProcess2"/>
    <dgm:cxn modelId="{DE8F6505-ACEC-42C4-A527-E239BFD1A03C}" type="presParOf" srcId="{79EDFAC2-17D4-4CD0-95B8-C48CEBE7C644}" destId="{10D68583-B28C-42A4-942C-214B064884A4}" srcOrd="2" destOrd="0" presId="urn:microsoft.com/office/officeart/2005/8/layout/lProcess2"/>
    <dgm:cxn modelId="{A115FD53-D942-427D-9533-EDFF0BB1C70C}" type="presParOf" srcId="{79EDFAC2-17D4-4CD0-95B8-C48CEBE7C644}" destId="{473C033F-E0B5-4A2D-8BB1-59801DFD1DDB}" srcOrd="3" destOrd="0" presId="urn:microsoft.com/office/officeart/2005/8/layout/lProcess2"/>
    <dgm:cxn modelId="{2CCDDD36-DD7F-4D9F-8AEA-947A1C806F2F}" type="presParOf" srcId="{79EDFAC2-17D4-4CD0-95B8-C48CEBE7C644}" destId="{A64EA688-4837-4260-87F0-AF7B194224E6}" srcOrd="4" destOrd="0" presId="urn:microsoft.com/office/officeart/2005/8/layout/lProcess2"/>
    <dgm:cxn modelId="{4DFDC1D8-244A-466C-89A2-268F06E51284}" type="presParOf" srcId="{79EDFAC2-17D4-4CD0-95B8-C48CEBE7C644}" destId="{08766CD2-B0D4-45B0-94F5-1F2F8039DD5A}" srcOrd="5" destOrd="0" presId="urn:microsoft.com/office/officeart/2005/8/layout/lProcess2"/>
    <dgm:cxn modelId="{3F43B84B-28C9-429C-8B9E-60522E0EBA24}" type="presParOf" srcId="{79EDFAC2-17D4-4CD0-95B8-C48CEBE7C644}" destId="{F27DF427-0E9B-4617-8287-88115989F9FD}" srcOrd="6" destOrd="0" presId="urn:microsoft.com/office/officeart/2005/8/layout/lProcess2"/>
    <dgm:cxn modelId="{997903AF-C7A8-4D79-AA4C-7E6FF9121D4B}" type="presParOf" srcId="{4E16DA73-29CA-41B2-816F-5C597CD93F5C}" destId="{CCBAEE9C-FEA8-4764-B20A-69448AEB3140}" srcOrd="1" destOrd="0" presId="urn:microsoft.com/office/officeart/2005/8/layout/lProcess2"/>
    <dgm:cxn modelId="{42DBA160-4A03-4CB0-9464-91099712A403}" type="presParOf" srcId="{4E16DA73-29CA-41B2-816F-5C597CD93F5C}" destId="{BB31145E-629D-4C57-9A22-44126273D5AE}" srcOrd="2" destOrd="0" presId="urn:microsoft.com/office/officeart/2005/8/layout/lProcess2"/>
    <dgm:cxn modelId="{8F98E136-2245-4462-B2BF-39B95A941B1D}" type="presParOf" srcId="{BB31145E-629D-4C57-9A22-44126273D5AE}" destId="{08300AE5-3B03-4621-9C89-D5C5C30F7021}" srcOrd="0" destOrd="0" presId="urn:microsoft.com/office/officeart/2005/8/layout/lProcess2"/>
    <dgm:cxn modelId="{9AB5F04F-C322-450C-8D9E-4AEC8F8A8F6A}" type="presParOf" srcId="{BB31145E-629D-4C57-9A22-44126273D5AE}" destId="{3FD4AC7B-0CE8-4D6F-86A8-8B03AD6617D7}" srcOrd="1" destOrd="0" presId="urn:microsoft.com/office/officeart/2005/8/layout/lProcess2"/>
    <dgm:cxn modelId="{FCAE84E0-525E-495D-B19B-1D00CB218000}" type="presParOf" srcId="{BB31145E-629D-4C57-9A22-44126273D5AE}" destId="{511B8F5D-C07E-46BB-AC83-6C8B6A62D090}" srcOrd="2" destOrd="0" presId="urn:microsoft.com/office/officeart/2005/8/layout/lProcess2"/>
    <dgm:cxn modelId="{7AEF12FA-E769-4CA6-9178-B9838A95C90F}" type="presParOf" srcId="{511B8F5D-C07E-46BB-AC83-6C8B6A62D090}" destId="{473EEDB1-206C-4B83-BD26-7E41C0A76842}" srcOrd="0" destOrd="0" presId="urn:microsoft.com/office/officeart/2005/8/layout/lProcess2"/>
    <dgm:cxn modelId="{B990E102-A6BF-494B-AC86-990FB634C3C5}" type="presParOf" srcId="{473EEDB1-206C-4B83-BD26-7E41C0A76842}" destId="{4D263150-AB69-440C-A8ED-BBBFEFA2BE67}" srcOrd="0" destOrd="0" presId="urn:microsoft.com/office/officeart/2005/8/layout/lProcess2"/>
    <dgm:cxn modelId="{93597788-4189-42F6-AD50-D25AFCEBBDC4}" type="presParOf" srcId="{473EEDB1-206C-4B83-BD26-7E41C0A76842}" destId="{8FCCD41D-1801-42DF-A95D-0217F23F0CE1}" srcOrd="1" destOrd="0" presId="urn:microsoft.com/office/officeart/2005/8/layout/lProcess2"/>
    <dgm:cxn modelId="{306563B6-7E25-4C7A-9F31-06857700ACC8}" type="presParOf" srcId="{473EEDB1-206C-4B83-BD26-7E41C0A76842}" destId="{D79E85BD-54A3-417E-8527-6118535901C0}" srcOrd="2" destOrd="0" presId="urn:microsoft.com/office/officeart/2005/8/layout/lProcess2"/>
    <dgm:cxn modelId="{CEC1D5FD-6331-4845-A171-45A2521B20F4}" type="presParOf" srcId="{473EEDB1-206C-4B83-BD26-7E41C0A76842}" destId="{D34B13B1-298B-45EE-BAB9-03971D85C121}" srcOrd="3" destOrd="0" presId="urn:microsoft.com/office/officeart/2005/8/layout/lProcess2"/>
    <dgm:cxn modelId="{B75054AF-C86F-42A0-86B7-6D24916FA131}" type="presParOf" srcId="{473EEDB1-206C-4B83-BD26-7E41C0A76842}" destId="{380F0C47-9ABF-4F1A-8C74-A934E9997E71}" srcOrd="4" destOrd="0" presId="urn:microsoft.com/office/officeart/2005/8/layout/lProcess2"/>
    <dgm:cxn modelId="{E1183825-EF16-46E1-8146-B8E2B890FF80}" type="presParOf" srcId="{473EEDB1-206C-4B83-BD26-7E41C0A76842}" destId="{2EE73FFB-0474-4B3D-B609-F5BDDC6E6343}" srcOrd="5" destOrd="0" presId="urn:microsoft.com/office/officeart/2005/8/layout/lProcess2"/>
    <dgm:cxn modelId="{18EEB7CD-8CA1-4C6F-84C2-9D971524931E}" type="presParOf" srcId="{473EEDB1-206C-4B83-BD26-7E41C0A76842}" destId="{2BEF17E1-8255-4E85-8B94-9F8E67C34198}"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C5622-D222-4AF2-998E-B9BE74A19B33}">
      <dsp:nvSpPr>
        <dsp:cNvPr id="0" name=""/>
        <dsp:cNvSpPr/>
      </dsp:nvSpPr>
      <dsp:spPr>
        <a:xfrm>
          <a:off x="72592" y="112520"/>
          <a:ext cx="4160149" cy="34367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Quantitative</a:t>
          </a:r>
          <a:endParaRPr lang="en-GB" sz="2400" kern="1200" dirty="0"/>
        </a:p>
      </dsp:txBody>
      <dsp:txXfrm>
        <a:off x="72592" y="112520"/>
        <a:ext cx="4160149" cy="1031029"/>
      </dsp:txXfrm>
    </dsp:sp>
    <dsp:sp modelId="{29614E18-ABB7-481D-99B3-B207D75022E8}">
      <dsp:nvSpPr>
        <dsp:cNvPr id="0" name=""/>
        <dsp:cNvSpPr/>
      </dsp:nvSpPr>
      <dsp:spPr>
        <a:xfrm>
          <a:off x="424899" y="784682"/>
          <a:ext cx="3328119" cy="590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Reconciliation of allowance accounts showing key drivers for change</a:t>
          </a:r>
          <a:endParaRPr lang="en-GB" sz="1400" kern="1200" dirty="0"/>
        </a:p>
      </dsp:txBody>
      <dsp:txXfrm>
        <a:off x="442181" y="801964"/>
        <a:ext cx="3293555" cy="555500"/>
      </dsp:txXfrm>
    </dsp:sp>
    <dsp:sp modelId="{10D68583-B28C-42A4-942C-214B064884A4}">
      <dsp:nvSpPr>
        <dsp:cNvPr id="0" name=""/>
        <dsp:cNvSpPr/>
      </dsp:nvSpPr>
      <dsp:spPr>
        <a:xfrm>
          <a:off x="424899" y="1465525"/>
          <a:ext cx="3328119" cy="590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Explanation of gross carrying amounts showing key drivers for change</a:t>
          </a:r>
          <a:endParaRPr lang="en-GB" sz="1400" kern="1200" dirty="0"/>
        </a:p>
      </dsp:txBody>
      <dsp:txXfrm>
        <a:off x="442181" y="1482807"/>
        <a:ext cx="3293555" cy="555500"/>
      </dsp:txXfrm>
    </dsp:sp>
    <dsp:sp modelId="{A64EA688-4837-4260-87F0-AF7B194224E6}">
      <dsp:nvSpPr>
        <dsp:cNvPr id="0" name=""/>
        <dsp:cNvSpPr/>
      </dsp:nvSpPr>
      <dsp:spPr>
        <a:xfrm>
          <a:off x="424899" y="2146369"/>
          <a:ext cx="3328119" cy="590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Gross carrying amount per </a:t>
          </a:r>
          <a:r>
            <a:rPr lang="en-GB" sz="1400" i="1" kern="1200" dirty="0" smtClean="0"/>
            <a:t>credit risk grade or delinquency</a:t>
          </a:r>
          <a:endParaRPr lang="en-GB" sz="1400" kern="1200" dirty="0"/>
        </a:p>
      </dsp:txBody>
      <dsp:txXfrm>
        <a:off x="442181" y="2163651"/>
        <a:ext cx="3293555" cy="555500"/>
      </dsp:txXfrm>
    </dsp:sp>
    <dsp:sp modelId="{F27DF427-0E9B-4617-8287-88115989F9FD}">
      <dsp:nvSpPr>
        <dsp:cNvPr id="0" name=""/>
        <dsp:cNvSpPr/>
      </dsp:nvSpPr>
      <dsp:spPr>
        <a:xfrm>
          <a:off x="424899" y="2827212"/>
          <a:ext cx="3328119" cy="5900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Write-offs, recoveries, modifications</a:t>
          </a:r>
          <a:endParaRPr lang="en-GB" sz="1400" kern="1200" dirty="0"/>
        </a:p>
      </dsp:txBody>
      <dsp:txXfrm>
        <a:off x="442181" y="2844494"/>
        <a:ext cx="3293555" cy="555500"/>
      </dsp:txXfrm>
    </dsp:sp>
    <dsp:sp modelId="{08300AE5-3B03-4621-9C89-D5C5C30F7021}">
      <dsp:nvSpPr>
        <dsp:cNvPr id="0" name=""/>
        <dsp:cNvSpPr/>
      </dsp:nvSpPr>
      <dsp:spPr>
        <a:xfrm>
          <a:off x="4480810" y="112489"/>
          <a:ext cx="4160149" cy="34367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Qualitative</a:t>
          </a:r>
          <a:endParaRPr lang="en-GB" sz="2400" kern="1200" dirty="0"/>
        </a:p>
      </dsp:txBody>
      <dsp:txXfrm>
        <a:off x="4480810" y="112489"/>
        <a:ext cx="4160149" cy="1031029"/>
      </dsp:txXfrm>
    </dsp:sp>
    <dsp:sp modelId="{4D263150-AB69-440C-A8ED-BBBFEFA2BE67}">
      <dsp:nvSpPr>
        <dsp:cNvPr id="0" name=""/>
        <dsp:cNvSpPr/>
      </dsp:nvSpPr>
      <dsp:spPr>
        <a:xfrm>
          <a:off x="4897060" y="785808"/>
          <a:ext cx="3328119" cy="59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Inputs, assumptions and techniques used to estimate expected credit losses (and changes in techniques)</a:t>
          </a:r>
          <a:endParaRPr lang="en-GB" sz="1400" kern="1200" dirty="0"/>
        </a:p>
      </dsp:txBody>
      <dsp:txXfrm>
        <a:off x="4914472" y="803220"/>
        <a:ext cx="3293295" cy="559660"/>
      </dsp:txXfrm>
    </dsp:sp>
    <dsp:sp modelId="{D79E85BD-54A3-417E-8527-6118535901C0}">
      <dsp:nvSpPr>
        <dsp:cNvPr id="0" name=""/>
        <dsp:cNvSpPr/>
      </dsp:nvSpPr>
      <dsp:spPr>
        <a:xfrm>
          <a:off x="4897060" y="1452876"/>
          <a:ext cx="3328119" cy="674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Inputs, assumptions and techniques used to determine ‘significant increase in credit risk’ and ‘default’</a:t>
          </a:r>
          <a:endParaRPr lang="en-GB" sz="1400" kern="1200" dirty="0"/>
        </a:p>
      </dsp:txBody>
      <dsp:txXfrm>
        <a:off x="4916822" y="1472638"/>
        <a:ext cx="3288595" cy="635184"/>
      </dsp:txXfrm>
    </dsp:sp>
    <dsp:sp modelId="{380F0C47-9ABF-4F1A-8C74-A934E9997E71}">
      <dsp:nvSpPr>
        <dsp:cNvPr id="0" name=""/>
        <dsp:cNvSpPr/>
      </dsp:nvSpPr>
      <dsp:spPr>
        <a:xfrm>
          <a:off x="4897060" y="2200168"/>
          <a:ext cx="3328119" cy="672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Inputs, assumptions and techniques used to determine ‘credit-impaired’</a:t>
          </a:r>
          <a:endParaRPr lang="en-GB" sz="1400" kern="1200" dirty="0"/>
        </a:p>
      </dsp:txBody>
      <dsp:txXfrm>
        <a:off x="4916753" y="2219861"/>
        <a:ext cx="3288733" cy="632972"/>
      </dsp:txXfrm>
    </dsp:sp>
    <dsp:sp modelId="{2BEF17E1-8255-4E85-8B94-9F8E67C34198}">
      <dsp:nvSpPr>
        <dsp:cNvPr id="0" name=""/>
        <dsp:cNvSpPr/>
      </dsp:nvSpPr>
      <dsp:spPr>
        <a:xfrm>
          <a:off x="4897060" y="2945111"/>
          <a:ext cx="3328119" cy="471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sz="1400" kern="1200" dirty="0" smtClean="0"/>
            <a:t>Write off policies, modification policies, collateral</a:t>
          </a:r>
          <a:endParaRPr lang="en-GB" sz="1400" kern="1200" dirty="0"/>
        </a:p>
      </dsp:txBody>
      <dsp:txXfrm>
        <a:off x="4910878" y="2958929"/>
        <a:ext cx="3300483" cy="44415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5" y="5"/>
            <a:ext cx="2945659" cy="49283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a:p>
        </p:txBody>
      </p:sp>
      <p:sp>
        <p:nvSpPr>
          <p:cNvPr id="11267" name="Rectangle 3"/>
          <p:cNvSpPr>
            <a:spLocks noGrp="1" noChangeArrowheads="1"/>
          </p:cNvSpPr>
          <p:nvPr>
            <p:ph type="dt" sz="quarter" idx="1"/>
          </p:nvPr>
        </p:nvSpPr>
        <p:spPr bwMode="auto">
          <a:xfrm>
            <a:off x="3850447" y="5"/>
            <a:ext cx="2945659" cy="49283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a:p>
        </p:txBody>
      </p:sp>
      <p:sp>
        <p:nvSpPr>
          <p:cNvPr id="11268" name="Rectangle 4"/>
          <p:cNvSpPr>
            <a:spLocks noGrp="1" noChangeArrowheads="1"/>
          </p:cNvSpPr>
          <p:nvPr>
            <p:ph type="ftr" sz="quarter" idx="2"/>
          </p:nvPr>
        </p:nvSpPr>
        <p:spPr bwMode="auto">
          <a:xfrm>
            <a:off x="5" y="9362243"/>
            <a:ext cx="2945659" cy="49283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a:p>
        </p:txBody>
      </p:sp>
      <p:sp>
        <p:nvSpPr>
          <p:cNvPr id="11269" name="Rectangle 5"/>
          <p:cNvSpPr>
            <a:spLocks noGrp="1" noChangeArrowheads="1"/>
          </p:cNvSpPr>
          <p:nvPr>
            <p:ph type="sldNum" sz="quarter" idx="3"/>
          </p:nvPr>
        </p:nvSpPr>
        <p:spPr bwMode="auto">
          <a:xfrm>
            <a:off x="3850447" y="9362243"/>
            <a:ext cx="2945659" cy="49283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BEB68212-C128-4F36-8A6B-F962E3642130}" type="slidenum">
              <a:rPr lang="en-GB"/>
              <a:pPr/>
              <a:t>‹#›</a:t>
            </a:fld>
            <a:endParaRPr lang="en-GB"/>
          </a:p>
        </p:txBody>
      </p:sp>
    </p:spTree>
    <p:extLst>
      <p:ext uri="{BB962C8B-B14F-4D97-AF65-F5344CB8AC3E}">
        <p14:creationId xmlns:p14="http://schemas.microsoft.com/office/powerpoint/2010/main" val="330952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5" y="5"/>
            <a:ext cx="2945659" cy="49283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GB"/>
          </a:p>
        </p:txBody>
      </p:sp>
      <p:sp>
        <p:nvSpPr>
          <p:cNvPr id="5123" name="Rectangle 3"/>
          <p:cNvSpPr>
            <a:spLocks noGrp="1" noChangeArrowheads="1"/>
          </p:cNvSpPr>
          <p:nvPr>
            <p:ph type="dt" idx="1"/>
          </p:nvPr>
        </p:nvSpPr>
        <p:spPr bwMode="auto">
          <a:xfrm>
            <a:off x="3850447" y="5"/>
            <a:ext cx="2945659" cy="49283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114300" y="739775"/>
            <a:ext cx="6569075" cy="3695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681975"/>
            <a:ext cx="5438140" cy="443555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5" y="9362243"/>
            <a:ext cx="2945659" cy="49283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GB"/>
          </a:p>
        </p:txBody>
      </p:sp>
      <p:sp>
        <p:nvSpPr>
          <p:cNvPr id="5127" name="Rectangle 7"/>
          <p:cNvSpPr>
            <a:spLocks noGrp="1" noChangeArrowheads="1"/>
          </p:cNvSpPr>
          <p:nvPr>
            <p:ph type="sldNum" sz="quarter" idx="5"/>
          </p:nvPr>
        </p:nvSpPr>
        <p:spPr bwMode="auto">
          <a:xfrm>
            <a:off x="3850447" y="9362243"/>
            <a:ext cx="2945659" cy="49283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20E480A9-88C2-4768-8DDA-ED2806960463}" type="slidenum">
              <a:rPr lang="en-GB"/>
              <a:pPr/>
              <a:t>‹#›</a:t>
            </a:fld>
            <a:endParaRPr lang="en-GB"/>
          </a:p>
        </p:txBody>
      </p:sp>
    </p:spTree>
    <p:extLst>
      <p:ext uri="{BB962C8B-B14F-4D97-AF65-F5344CB8AC3E}">
        <p14:creationId xmlns:p14="http://schemas.microsoft.com/office/powerpoint/2010/main" val="3766961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charset="-128"/>
        <a:cs typeface="+mn-cs"/>
      </a:defRPr>
    </a:lvl1pPr>
    <a:lvl2pPr marL="389626" algn="l" rtl="0" eaLnBrk="0" fontAlgn="base" hangingPunct="0">
      <a:spcBef>
        <a:spcPct val="30000"/>
      </a:spcBef>
      <a:spcAft>
        <a:spcPct val="0"/>
      </a:spcAft>
      <a:defRPr sz="1000" kern="1200">
        <a:solidFill>
          <a:schemeClr val="tx1"/>
        </a:solidFill>
        <a:latin typeface="Arial" charset="0"/>
        <a:ea typeface="ＭＳ Ｐゴシック" charset="-128"/>
        <a:cs typeface="+mn-cs"/>
      </a:defRPr>
    </a:lvl2pPr>
    <a:lvl3pPr marL="779252" algn="l" rtl="0" eaLnBrk="0" fontAlgn="base" hangingPunct="0">
      <a:spcBef>
        <a:spcPct val="30000"/>
      </a:spcBef>
      <a:spcAft>
        <a:spcPct val="0"/>
      </a:spcAft>
      <a:defRPr sz="1000" kern="1200">
        <a:solidFill>
          <a:schemeClr val="tx1"/>
        </a:solidFill>
        <a:latin typeface="Arial" charset="0"/>
        <a:ea typeface="ＭＳ Ｐゴシック" charset="-128"/>
        <a:cs typeface="+mn-cs"/>
      </a:defRPr>
    </a:lvl3pPr>
    <a:lvl4pPr marL="1168878" algn="l" rtl="0" eaLnBrk="0" fontAlgn="base" hangingPunct="0">
      <a:spcBef>
        <a:spcPct val="30000"/>
      </a:spcBef>
      <a:spcAft>
        <a:spcPct val="0"/>
      </a:spcAft>
      <a:defRPr sz="1000" kern="1200">
        <a:solidFill>
          <a:schemeClr val="tx1"/>
        </a:solidFill>
        <a:latin typeface="Arial" charset="0"/>
        <a:ea typeface="ＭＳ Ｐゴシック" charset="-128"/>
        <a:cs typeface="+mn-cs"/>
      </a:defRPr>
    </a:lvl4pPr>
    <a:lvl5pPr marL="1558503" algn="l" rtl="0" eaLnBrk="0" fontAlgn="base" hangingPunct="0">
      <a:spcBef>
        <a:spcPct val="30000"/>
      </a:spcBef>
      <a:spcAft>
        <a:spcPct val="0"/>
      </a:spcAft>
      <a:defRPr sz="1000" kern="1200">
        <a:solidFill>
          <a:schemeClr val="tx1"/>
        </a:solidFill>
        <a:latin typeface="Arial" charset="0"/>
        <a:ea typeface="ＭＳ Ｐゴシック" charset="-128"/>
        <a:cs typeface="+mn-cs"/>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E480A9-88C2-4768-8DDA-ED2806960463}" type="slidenum">
              <a:rPr lang="en-GB" smtClean="0"/>
              <a:pPr/>
              <a:t>1</a:t>
            </a:fld>
            <a:endParaRPr lang="en-GB"/>
          </a:p>
        </p:txBody>
      </p:sp>
    </p:spTree>
    <p:extLst>
      <p:ext uri="{BB962C8B-B14F-4D97-AF65-F5344CB8AC3E}">
        <p14:creationId xmlns:p14="http://schemas.microsoft.com/office/powerpoint/2010/main" val="291805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txBox="1">
            <a:spLocks noGrp="1"/>
          </p:cNvSpPr>
          <p:nvPr>
            <p:ph type="body" sz="quarter" idx="1"/>
          </p:nvPr>
        </p:nvSpPr>
        <p:spPr/>
        <p:txBody>
          <a:bodyPr/>
          <a:lstStyle/>
          <a:p>
            <a:r>
              <a:rPr lang="en-GB" dirty="0" smtClean="0"/>
              <a:t>One of the main </a:t>
            </a:r>
            <a:r>
              <a:rPr lang="en-GB" dirty="0" err="1" smtClean="0"/>
              <a:t>critisims</a:t>
            </a:r>
            <a:r>
              <a:rPr lang="en-GB" dirty="0" smtClean="0"/>
              <a:t> against</a:t>
            </a:r>
            <a:r>
              <a:rPr lang="en-GB" baseline="0" dirty="0" smtClean="0"/>
              <a:t> IAS 39 was the multiple impairment models that applied to financial assets, depending on the legal form of the asset or the classification in accordance with IAS 39.  It was therefore possible for similar financial assets that were classified differently to have different impairment allowances.</a:t>
            </a:r>
          </a:p>
          <a:p>
            <a:endParaRPr lang="en-GB" baseline="0" dirty="0" smtClean="0"/>
          </a:p>
          <a:p>
            <a:r>
              <a:rPr lang="en-GB" baseline="0" dirty="0" smtClean="0"/>
              <a:t>In accordance with the new impairment model in IFRS 9, the same model is applied to all financial instruments that are subject to impairment accounting, removing a major source of complexity.  The impairment model in IFRS 9 therefore applies to financial assets measured at amortised cost or FVOCI, lease receivables recognised in accordance with IAS 17 and trade receivables and contract assets recognised in accordance with IFRS 15.  If an entity applies IFRS 9 before it applies IFRS 15, the impairment model applies to trade receivables and construction contracts recognised in accordance with IAS 18 and IAS 11.</a:t>
            </a:r>
          </a:p>
          <a:p>
            <a:endParaRPr lang="en-GB" baseline="0" dirty="0" smtClean="0"/>
          </a:p>
          <a:p>
            <a:r>
              <a:rPr lang="en-GB" baseline="0" dirty="0" smtClean="0"/>
              <a:t>In addition, the model applies equally to off-balance sheet exposures such as loan commitments and financial guarantee contracts that are not measured at fair value through profit or loss. This means that even if an entity has not yet recognised a financial asset resulting from these instruments, it will recognise a loss allowance for the expected credit losses that will result when the instruments are drawn down.</a:t>
            </a:r>
            <a:endParaRPr lang="en-GB" dirty="0"/>
          </a:p>
        </p:txBody>
      </p:sp>
      <p:sp>
        <p:nvSpPr>
          <p:cNvPr id="4" name="Slide Number Placeholder 3"/>
          <p:cNvSpPr txBox="1"/>
          <p:nvPr/>
        </p:nvSpPr>
        <p:spPr>
          <a:xfrm>
            <a:off x="3850447" y="9362241"/>
            <a:ext cx="2945659" cy="492839"/>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35349E7F-9C47-484C-AB14-3E09D8B86A0D}" type="slidenum">
              <a:rPr kern="0">
                <a:solidFill>
                  <a:srgbClr val="000000"/>
                </a:solidFill>
              </a:rPr>
              <a:pPr algn="r">
                <a:defRPr sz="1800" b="0" i="0" u="none" strike="noStrike" kern="0" cap="none" spc="0" baseline="0">
                  <a:solidFill>
                    <a:srgbClr val="000000"/>
                  </a:solidFill>
                  <a:uFillTx/>
                </a:defRPr>
              </a:pPr>
              <a:t>10</a:t>
            </a:fld>
            <a:endParaRPr lang="en-GB" sz="1200">
              <a:solidFill>
                <a:srgbClr val="000000"/>
              </a:solidFill>
              <a:latin typeface="Arial"/>
              <a:cs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888" y="739775"/>
            <a:ext cx="6569075" cy="3695700"/>
          </a:xfrm>
          <a:ln/>
        </p:spPr>
      </p:sp>
      <p:sp>
        <p:nvSpPr>
          <p:cNvPr id="69635" name="Rectangle 3"/>
          <p:cNvSpPr>
            <a:spLocks noGrp="1" noChangeArrowheads="1"/>
          </p:cNvSpPr>
          <p:nvPr>
            <p:ph type="body" idx="1"/>
          </p:nvPr>
        </p:nvSpPr>
        <p:spPr>
          <a:xfrm>
            <a:off x="681342" y="4683688"/>
            <a:ext cx="5434993" cy="4433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txBox="1">
            <a:spLocks noGrp="1"/>
          </p:cNvSpPr>
          <p:nvPr>
            <p:ph type="body" sz="quarter" idx="1"/>
          </p:nvPr>
        </p:nvSpPr>
        <p:spPr/>
        <p:txBody>
          <a:bodyPr/>
          <a:lstStyle/>
          <a:p>
            <a:r>
              <a:rPr lang="en-GB" baseline="0" dirty="0" smtClean="0"/>
              <a:t>Typically, credit risk increases significantly before a financial instrument becomes past due or other lagging borrower-specific factors are observed.  However, depending on the nature of the financial instrument and the credit risk information available, an entity may not be able to identify significant increases in credit risk for individual financial instruments before delinquency. </a:t>
            </a:r>
            <a:r>
              <a:rPr lang="en-GB" dirty="0" smtClean="0"/>
              <a:t>Based on the proposals in the 2013 Impairment ED, many understood</a:t>
            </a:r>
            <a:r>
              <a:rPr lang="en-GB" baseline="0" dirty="0" smtClean="0"/>
              <a:t> that lifetime expected credit losses are only required to be recognised when an entity can identify individual financial instruments that have experienced a significant increase in credit risk since initial recognition.  This was not the IASB’s intention. The </a:t>
            </a:r>
            <a:r>
              <a:rPr lang="en-GB" baseline="0" dirty="0" err="1" smtClean="0"/>
              <a:t>Std</a:t>
            </a:r>
            <a:r>
              <a:rPr lang="en-GB" baseline="0" dirty="0" smtClean="0"/>
              <a:t> therefore includes an objective to recognise lifetime expected credit losses for all significant increases in credit risk, whether on an individual or collective basis.  In addition, application guidance is provided on how to group financial instruments to capture significant increases in credit risk on a timely basis.</a:t>
            </a:r>
          </a:p>
          <a:p>
            <a:endParaRPr lang="en-GB" baseline="0" dirty="0" smtClean="0"/>
          </a:p>
          <a:p>
            <a:endParaRPr lang="en-GB" dirty="0"/>
          </a:p>
        </p:txBody>
      </p:sp>
      <p:sp>
        <p:nvSpPr>
          <p:cNvPr id="4" name="Slide Number Placeholder 3"/>
          <p:cNvSpPr txBox="1"/>
          <p:nvPr/>
        </p:nvSpPr>
        <p:spPr>
          <a:xfrm>
            <a:off x="3850447" y="9362241"/>
            <a:ext cx="2945659" cy="492839"/>
          </a:xfrm>
          <a:prstGeom prst="rect">
            <a:avLst/>
          </a:prstGeom>
          <a:noFill/>
          <a:ln>
            <a:noFill/>
          </a:ln>
        </p:spPr>
        <p:txBody>
          <a:bodyPr vert="horz" wrap="square" lIns="91440" tIns="45720" rIns="91440" bIns="45720" anchor="b" anchorCtr="0" compatLnSpc="1"/>
          <a:lstStyle/>
          <a:p>
            <a:pPr algn="r">
              <a:defRPr sz="1800" b="0" i="0" u="none" strike="noStrike" kern="0" cap="none" spc="0" baseline="0">
                <a:solidFill>
                  <a:srgbClr val="000000"/>
                </a:solidFill>
                <a:uFillTx/>
              </a:defRPr>
            </a:pPr>
            <a:fld id="{35349E7F-9C47-484C-AB14-3E09D8B86A0D}" type="slidenum">
              <a:rPr kern="0">
                <a:solidFill>
                  <a:srgbClr val="000000"/>
                </a:solidFill>
              </a:rPr>
              <a:pPr algn="r">
                <a:defRPr sz="1800" b="0" i="0" u="none" strike="noStrike" kern="0" cap="none" spc="0" baseline="0">
                  <a:solidFill>
                    <a:srgbClr val="000000"/>
                  </a:solidFill>
                  <a:uFillTx/>
                </a:defRPr>
              </a:pPr>
              <a:t>12</a:t>
            </a:fld>
            <a:endParaRPr lang="en-GB" sz="1200">
              <a:solidFill>
                <a:srgbClr val="000000"/>
              </a:solidFill>
              <a:latin typeface="Arial"/>
              <a:cs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0D580D-EB0F-47F1-837C-796E8A0AD191}" type="slidenum">
              <a:rPr lang="en-GB" smtClean="0"/>
              <a:t>13</a:t>
            </a:fld>
            <a:endParaRPr lang="en-GB"/>
          </a:p>
        </p:txBody>
      </p:sp>
    </p:spTree>
    <p:extLst>
      <p:ext uri="{BB962C8B-B14F-4D97-AF65-F5344CB8AC3E}">
        <p14:creationId xmlns:p14="http://schemas.microsoft.com/office/powerpoint/2010/main" val="161739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14</a:t>
            </a:fld>
            <a:endParaRPr lang="en-GB"/>
          </a:p>
        </p:txBody>
      </p:sp>
    </p:spTree>
    <p:extLst>
      <p:ext uri="{BB962C8B-B14F-4D97-AF65-F5344CB8AC3E}">
        <p14:creationId xmlns:p14="http://schemas.microsoft.com/office/powerpoint/2010/main" val="1898741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r>
              <a:rPr lang="en-GB" dirty="0" smtClean="0"/>
              <a:t>The objective of hedge accounting is to represent in</a:t>
            </a:r>
            <a:r>
              <a:rPr lang="en-GB" baseline="0" dirty="0" smtClean="0"/>
              <a:t> the financial statements the effect of an entity’s credit risk management activities when they use financial instruments to manage exposures arising from particular risks and those risks could affect profit or loss (or other comprehensive income in the case of equity instruments for which an entity has elected to present changes in fair value in other comprehensive income).</a:t>
            </a:r>
          </a:p>
          <a:p>
            <a:endParaRPr lang="en-GB" baseline="0" dirty="0" smtClean="0"/>
          </a:p>
          <a:p>
            <a:r>
              <a:rPr lang="en-GB" baseline="0" dirty="0" smtClean="0"/>
              <a:t>The new hedge accounting model enables entities to better reflect their risk management activities in the financial statements.  This will help investors to understand the effect of hedging activities on the financial statements and on future cash flows.</a:t>
            </a:r>
          </a:p>
          <a:p>
            <a:endParaRPr lang="en-GB" baseline="0" dirty="0" smtClean="0"/>
          </a:p>
          <a:p>
            <a:r>
              <a:rPr lang="en-GB" baseline="0" dirty="0" smtClean="0"/>
              <a:t>It also enables more entities, particularly non-financial institutions, to apply hedge accounting to reflect their actual risk management activities.  Consequently, the new model more closely aligns hedge accounting with risk management activities.</a:t>
            </a:r>
          </a:p>
          <a:p>
            <a:endParaRPr lang="en-GB" baseline="0" dirty="0" smtClean="0"/>
          </a:p>
          <a:p>
            <a:r>
              <a:rPr lang="en-GB" baseline="0" dirty="0" smtClean="0"/>
              <a:t>The only change that has been made to the hedge accounting requirements published in 2013, was to include the FVOCI measurement category in the hedge accounting requirements.</a:t>
            </a:r>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15</a:t>
            </a:fld>
            <a:endParaRPr lang="en-GB"/>
          </a:p>
        </p:txBody>
      </p:sp>
    </p:spTree>
    <p:extLst>
      <p:ext uri="{BB962C8B-B14F-4D97-AF65-F5344CB8AC3E}">
        <p14:creationId xmlns:p14="http://schemas.microsoft.com/office/powerpoint/2010/main" val="1370454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r>
              <a:rPr lang="en-GB" dirty="0" smtClean="0"/>
              <a:t>The IASB currently has a separate, active project on accounting for macro hedging activities</a:t>
            </a:r>
            <a:r>
              <a:rPr lang="en-GB" baseline="0" dirty="0" smtClean="0"/>
              <a:t> to explore a new way to account for dynamic risk management of open portfolios.</a:t>
            </a:r>
          </a:p>
          <a:p>
            <a:endParaRPr lang="en-GB" baseline="0" dirty="0" smtClean="0"/>
          </a:p>
          <a:p>
            <a:r>
              <a:rPr lang="en-GB" baseline="0" dirty="0" smtClean="0"/>
              <a:t>The hedge accounting model in IFRS 9 has been designed so that entities are not adversely affected while the new project is ongoing.  Therefore, until the completion of the project on macro hedging, entities can account for their macro hedging activities using the specific model in IAS 39 for portfolio hedges of interest rate risk.  In the case of cash flow hedge accounting, so-called ‘proxy hedging’ is still an eligible way to designate a hedged item in accordance with IFRS 9 as long as the designation reflects risk management.  This in effect maintains the position that existed prior to IFRS 9.</a:t>
            </a:r>
          </a:p>
          <a:p>
            <a:endParaRPr lang="en-GB" baseline="0" dirty="0" smtClean="0"/>
          </a:p>
          <a:p>
            <a:r>
              <a:rPr lang="en-GB" baseline="0" dirty="0" smtClean="0"/>
              <a:t>However, the IASB noted that some may prefer to move directly from using IAS 39 to the potential new model for accounting for macro hedging.  Hence the IASB decided to allow an accounting policy choice to apply either the hedge accounting model in IFRS 9 or IAS 39 in its entirety.</a:t>
            </a:r>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16</a:t>
            </a:fld>
            <a:endParaRPr lang="en-GB"/>
          </a:p>
        </p:txBody>
      </p:sp>
    </p:spTree>
    <p:extLst>
      <p:ext uri="{BB962C8B-B14F-4D97-AF65-F5344CB8AC3E}">
        <p14:creationId xmlns:p14="http://schemas.microsoft.com/office/powerpoint/2010/main" val="50976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r>
              <a:rPr lang="en-US" dirty="0" smtClean="0"/>
              <a:t>IFRS 9 is effective for annual periods beginning on or after</a:t>
            </a:r>
            <a:r>
              <a:rPr lang="en-US" baseline="0" dirty="0" smtClean="0"/>
              <a:t> 1 January 2018, with early application permitted.  If an entity decides to early apply IFRS 9, it has to apply the classification and measurement, impairment and hedge accounting requirements in the completed version from the same date.  However, an entity can choose to early apply only the own credit requirements in IFRS 9, without having to early apply the whole Standard.  This in effect means that an entity can continue to apply the requirements in IAS 39 while </a:t>
            </a:r>
            <a:r>
              <a:rPr lang="en-US" baseline="0" dirty="0" err="1" smtClean="0"/>
              <a:t>recognising</a:t>
            </a:r>
            <a:r>
              <a:rPr lang="en-US" baseline="0" dirty="0" smtClean="0"/>
              <a:t> changes in own credit in other comprehensive income.</a:t>
            </a:r>
          </a:p>
          <a:p>
            <a:endParaRPr lang="en-US" baseline="0" dirty="0" smtClean="0"/>
          </a:p>
          <a:p>
            <a:r>
              <a:rPr lang="en-US" baseline="0" dirty="0" smtClean="0"/>
              <a:t>The publication of the completed version of IFRS 9 has </a:t>
            </a:r>
            <a:r>
              <a:rPr lang="en-US" baseline="0" dirty="0" err="1" smtClean="0"/>
              <a:t>superceded</a:t>
            </a:r>
            <a:r>
              <a:rPr lang="en-US" baseline="0" dirty="0" smtClean="0"/>
              <a:t> all previous versions of IFRS 9 and entities that wish to early apply IFRS 9 no longer has the option to early apply one of the previous versions of IFRS 9.  However, if the initial date of application of IFRS 9 is before 1 February 2015, an entity can continue to apply an earlier version until the mandatory effective date of 1 January 2018.</a:t>
            </a:r>
          </a:p>
          <a:p>
            <a:endParaRPr lang="en-US" baseline="0" dirty="0" smtClean="0"/>
          </a:p>
          <a:p>
            <a:r>
              <a:rPr lang="en-US" baseline="0" dirty="0" smtClean="0"/>
              <a:t>The IASB created a transition resource group to provide support on the implementation of the new impairment requirements.  This group will consist of subject matter experts, including preparers, auditors and regulatory representatives, involved in implementation.  Specifically, the group will solicit and discuss stakeholder issues arising from implementation of the new Standard, inform the IASB about those implementation issues and provide a forum for stakeholders to learn about the new model from others involved in implementation.  All meetings of the transition group will be held in public.</a:t>
            </a:r>
          </a:p>
          <a:p>
            <a:endParaRPr lang="en-US"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17</a:t>
            </a:fld>
            <a:endParaRPr lang="en-GB"/>
          </a:p>
        </p:txBody>
      </p:sp>
    </p:spTree>
    <p:extLst>
      <p:ext uri="{BB962C8B-B14F-4D97-AF65-F5344CB8AC3E}">
        <p14:creationId xmlns:p14="http://schemas.microsoft.com/office/powerpoint/2010/main" val="3981430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ln>
            <a:miter lim="800000"/>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5CCE691-E43C-46A6-95D4-5D76AA8DA68B}" type="slidenum">
              <a:rPr lang="en-GB" sz="1200"/>
              <a:pPr eaLnBrk="1" hangingPunct="1"/>
              <a:t>18</a:t>
            </a:fld>
            <a:endParaRPr lang="en-GB" sz="1200"/>
          </a:p>
        </p:txBody>
      </p:sp>
      <p:sp>
        <p:nvSpPr>
          <p:cNvPr id="13314" name="Rectangle 2"/>
          <p:cNvSpPr>
            <a:spLocks noGrp="1" noRot="1" noChangeAspect="1" noChangeArrowheads="1" noTextEdit="1"/>
          </p:cNvSpPr>
          <p:nvPr>
            <p:ph type="sldImg"/>
          </p:nvPr>
        </p:nvSpPr>
        <p:spPr>
          <a:xfrm>
            <a:off x="114300" y="739775"/>
            <a:ext cx="6569075" cy="3695700"/>
          </a:xfrm>
          <a:ln/>
        </p:spPr>
      </p:sp>
      <p:sp>
        <p:nvSpPr>
          <p:cNvPr id="133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8" y="739775"/>
            <a:ext cx="6567487" cy="3695700"/>
          </a:xfrm>
        </p:spPr>
      </p:sp>
      <p:sp>
        <p:nvSpPr>
          <p:cNvPr id="3" name="Notes Placeholder 2"/>
          <p:cNvSpPr>
            <a:spLocks noGrp="1"/>
          </p:cNvSpPr>
          <p:nvPr>
            <p:ph type="body" idx="1"/>
          </p:nvPr>
        </p:nvSpPr>
        <p:spPr/>
        <p:txBody>
          <a:bodyPr/>
          <a:lstStyle/>
          <a:p>
            <a:r>
              <a:rPr lang="en-GB" sz="1000" dirty="0" smtClean="0"/>
              <a:t>k on 24 July, the IASB published</a:t>
            </a:r>
            <a:r>
              <a:rPr lang="en-GB" sz="1000" baseline="0" dirty="0" smtClean="0"/>
              <a:t> the final and completed version of IFRS 9, which brings together the classification and measurement, Impairment and hedge accounting phases of the IASB’s project to replace IAS 39.  The IASB has previously published versions of IFRS 9 that introduced new classification and measurement requirements </a:t>
            </a:r>
            <a:r>
              <a:rPr lang="en-GB" sz="1000" u="none" baseline="0" dirty="0" smtClean="0"/>
              <a:t>for financial assets </a:t>
            </a:r>
            <a:r>
              <a:rPr lang="en-GB" sz="1000" baseline="0" dirty="0" smtClean="0"/>
              <a:t>in 2009 and 2010, and a new hedge accounting model in 2013.  This 2014 publication represents the final version of the Standard, replaces earlier versions of IFRS 9 and completes the IASB’s project to replace IAS 39.</a:t>
            </a:r>
          </a:p>
          <a:p>
            <a:endParaRPr lang="en-GB" sz="1000" baseline="0" dirty="0" smtClean="0"/>
          </a:p>
          <a:p>
            <a:r>
              <a:rPr lang="en-GB" sz="1000" baseline="0" dirty="0" smtClean="0"/>
              <a:t>This webcast will cover each phase of IFRS 9 but since there has been no changes to the hedge accounting model published in 2013, we will mainly focus on the limited amendments to the classification and measurement requirements and the new impairment model in IFRS 9.</a:t>
            </a:r>
            <a:endParaRPr lang="en-GB" sz="1000" dirty="0" smtClean="0"/>
          </a:p>
          <a:p>
            <a:endParaRPr lang="en-GB" sz="1000" dirty="0" smtClean="0"/>
          </a:p>
        </p:txBody>
      </p:sp>
      <p:sp>
        <p:nvSpPr>
          <p:cNvPr id="4" name="Slide Number Placeholder 3"/>
          <p:cNvSpPr>
            <a:spLocks noGrp="1"/>
          </p:cNvSpPr>
          <p:nvPr>
            <p:ph type="sldNum" sz="quarter" idx="10"/>
          </p:nvPr>
        </p:nvSpPr>
        <p:spPr/>
        <p:txBody>
          <a:bodyPr/>
          <a:lstStyle/>
          <a:p>
            <a:fld id="{20E480A9-88C2-4768-8DDA-ED2806960463}"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3274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E480A9-88C2-4768-8DDA-ED2806960463}" type="slidenum">
              <a:rPr lang="en-GB" smtClean="0"/>
              <a:pPr/>
              <a:t>3</a:t>
            </a:fld>
            <a:endParaRPr lang="en-GB"/>
          </a:p>
        </p:txBody>
      </p:sp>
    </p:spTree>
    <p:extLst>
      <p:ext uri="{BB962C8B-B14F-4D97-AF65-F5344CB8AC3E}">
        <p14:creationId xmlns:p14="http://schemas.microsoft.com/office/powerpoint/2010/main" val="301348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pPr marL="171450" indent="-171450" eaLnBrk="1" hangingPunct="1">
              <a:buFont typeface="Arial" pitchFamily="34" charset="0"/>
              <a:buChar char="•"/>
            </a:pPr>
            <a:r>
              <a:rPr lang="en-US" dirty="0" smtClean="0"/>
              <a:t>Consistent with the previous versions</a:t>
            </a:r>
            <a:r>
              <a:rPr lang="en-US" baseline="0" dirty="0" smtClean="0"/>
              <a:t> of </a:t>
            </a:r>
            <a:r>
              <a:rPr lang="en-US" dirty="0" smtClean="0"/>
              <a:t>IFRS 9, the completed version uses</a:t>
            </a:r>
            <a:r>
              <a:rPr lang="en-US" baseline="0" dirty="0" smtClean="0"/>
              <a:t> a principle-based approach for classifying financial assets, that is designed to provide useful and relevant information to users of financial </a:t>
            </a:r>
            <a:r>
              <a:rPr lang="en-US" dirty="0" smtClean="0"/>
              <a:t>statements about the timing, amounts and uncertainty of future cash flows.  This approach classifies financial assets in their entirety.  </a:t>
            </a:r>
            <a:endParaRPr lang="en-US" baseline="0" dirty="0" smtClean="0"/>
          </a:p>
          <a:p>
            <a:pPr marL="171450" indent="-171450" eaLnBrk="1" hangingPunct="1">
              <a:buFont typeface="Arial" pitchFamily="34" charset="0"/>
              <a:buChar char="•"/>
            </a:pPr>
            <a:r>
              <a:rPr lang="en-US" baseline="0" dirty="0" smtClean="0"/>
              <a:t>The two criteria used </a:t>
            </a:r>
            <a:r>
              <a:rPr lang="en-US" dirty="0" smtClean="0"/>
              <a:t> to do this, </a:t>
            </a:r>
            <a:r>
              <a:rPr lang="en-US" baseline="0" dirty="0" smtClean="0"/>
              <a:t>are – whether the asset’s contractual cash flows are solely payments of principal and interest and what the objective is of the business model within which the financial assets are held.</a:t>
            </a:r>
          </a:p>
          <a:p>
            <a:pPr marL="171450" indent="-171450" eaLnBrk="1" hangingPunct="1">
              <a:buFont typeface="Arial" pitchFamily="34" charset="0"/>
              <a:buChar char="•"/>
            </a:pPr>
            <a:r>
              <a:rPr lang="en-US" baseline="0" dirty="0" smtClean="0"/>
              <a:t>The</a:t>
            </a:r>
            <a:r>
              <a:rPr lang="en-US" dirty="0" smtClean="0"/>
              <a:t> main change introduced by the Limited</a:t>
            </a:r>
            <a:r>
              <a:rPr lang="en-US" baseline="0" dirty="0" smtClean="0"/>
              <a:t> Amendments to the classification and measurement requirement for financial assets </a:t>
            </a:r>
            <a:r>
              <a:rPr lang="en-US" dirty="0" smtClean="0"/>
              <a:t>is </a:t>
            </a:r>
            <a:r>
              <a:rPr lang="en-US" dirty="0" err="1" smtClean="0"/>
              <a:t>introdcution</a:t>
            </a:r>
            <a:r>
              <a:rPr lang="en-US" baseline="0" dirty="0" smtClean="0"/>
              <a:t> of an additional element within that classification structure for simple debt instruments that meet the contractual cash flow characteristics condition – a fair value through other comprehensive income measurement category that is based on the business model within which the financial assets are managed.</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For the </a:t>
            </a:r>
            <a:r>
              <a:rPr lang="en-US" baseline="0" dirty="0" err="1" smtClean="0"/>
              <a:t>amortised</a:t>
            </a:r>
            <a:r>
              <a:rPr lang="en-US" baseline="0" dirty="0" smtClean="0"/>
              <a:t> cost measurement category, only the collection of contractual cash flows are integral to achieving the objective of the business model.  However, the FVOCI measurement category represents a business model where both the collection of contractual cash flows and </a:t>
            </a:r>
            <a:r>
              <a:rPr lang="en-US" baseline="0" dirty="0" err="1" smtClean="0"/>
              <a:t>realisation</a:t>
            </a:r>
            <a:r>
              <a:rPr lang="en-US" baseline="0" dirty="0" smtClean="0"/>
              <a:t> of cash flows through sales are integral to achieve the objective.  The objective of such a business model could be for example, to manage liquidity, maintain a particular interest yield profile or to match the duration of financial liabilities to the duration of the assets they are funding.  The FVOCI measurement category results in </a:t>
            </a:r>
            <a:r>
              <a:rPr lang="en-US" baseline="0" dirty="0" err="1" smtClean="0"/>
              <a:t>amortised</a:t>
            </a:r>
            <a:r>
              <a:rPr lang="en-US" baseline="0" dirty="0" smtClean="0"/>
              <a:t> cost information being provided in profit or loss and fair value information in the balance sheet.</a:t>
            </a:r>
          </a:p>
          <a:p>
            <a:pPr marL="171450" indent="-171450" eaLnBrk="1" hangingPunct="1">
              <a:buFont typeface="Arial" pitchFamily="34" charset="0"/>
              <a:buChar char="•"/>
            </a:pPr>
            <a:endParaRPr lang="en-GB" dirty="0" smtClean="0"/>
          </a:p>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4</a:t>
            </a:fld>
            <a:endParaRPr lang="en-GB"/>
          </a:p>
        </p:txBody>
      </p:sp>
    </p:spTree>
    <p:extLst>
      <p:ext uri="{BB962C8B-B14F-4D97-AF65-F5344CB8AC3E}">
        <p14:creationId xmlns:p14="http://schemas.microsoft.com/office/powerpoint/2010/main" val="2166500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In the comment letters received in response to the Limited</a:t>
            </a:r>
            <a:r>
              <a:rPr lang="en-GB" baseline="0" dirty="0" smtClean="0"/>
              <a:t> Amendments ED published in 2012, respondents asked for more guidance on how an entity should distinguish between the three measurement categories and what information should be considered when making the business model assessment.  As mentioned before, t</a:t>
            </a:r>
            <a:r>
              <a:rPr lang="en-GB" dirty="0" smtClean="0"/>
              <a:t>he</a:t>
            </a:r>
            <a:r>
              <a:rPr lang="en-GB" baseline="0" dirty="0" smtClean="0"/>
              <a:t> Limited Amendments did not change the existing principles for classification and measurement in IFRS 9, but rather clarified the concept of the business model assessment and provided additional application guidance on how such an assessment should be made.</a:t>
            </a:r>
          </a:p>
          <a:p>
            <a:pPr marL="171450" indent="-171450">
              <a:buFont typeface="Arial" panose="020B0604020202020204" pitchFamily="34" charset="0"/>
              <a:buChar char="•"/>
            </a:pPr>
            <a:r>
              <a:rPr lang="en-GB" baseline="0" dirty="0" smtClean="0"/>
              <a:t>One of the clarifications noted that the business model reflects how financial assets are managed to generate cash flows – through the collection of contractual cash flows, selling financial assets or both.  The business model is typically evidenced through the activities that an entity undertakes to achieves its business objective and the way in which an entity manages the risks that the financial assets are exposed to.</a:t>
            </a:r>
          </a:p>
          <a:p>
            <a:pPr marL="171450" indent="-171450">
              <a:buFont typeface="Arial" panose="020B0604020202020204" pitchFamily="34" charset="0"/>
              <a:buChar char="•"/>
            </a:pPr>
            <a:r>
              <a:rPr lang="en-GB" baseline="0" dirty="0" smtClean="0"/>
              <a:t>The business model is not simply an assertion, but rather is a matter of fact that is evidenced through information such as business plans, how managers of the business are compensated and the amount and frequency of sales activity and the reasons for those sales.  </a:t>
            </a:r>
          </a:p>
          <a:p>
            <a:pPr marL="171450" indent="-171450">
              <a:buFont typeface="Arial" panose="020B0604020202020204" pitchFamily="34" charset="0"/>
              <a:buChar char="•"/>
            </a:pPr>
            <a:r>
              <a:rPr lang="en-GB" baseline="0" dirty="0" smtClean="0"/>
              <a:t>However, it should be noted that sale activity, in itself, is not determinative of the business model but, provide useful information about how cash flows were realised in the past and can be a strong indicator of the business model.  However, when considering past sales activity, an entity should not consider only the volume or frequency of the sales, but also the reasons that the sales were made.  For example, selling financial assets measured at amortised cost when the credit risk has increased above an entity’s threshold for that particular financial asset, could be a way in which to manage the credit risk of the financial assets, thereby protecting the collection of the contractual cash flows.  Such sales activity would be consistent with the objective of the hold to collect business model.</a:t>
            </a:r>
          </a:p>
          <a:p>
            <a:pPr marL="171450" indent="-171450">
              <a:buFont typeface="Arial" panose="020B0604020202020204" pitchFamily="34" charset="0"/>
              <a:buChar char="•"/>
            </a:pPr>
            <a:r>
              <a:rPr lang="en-GB" baseline="0" dirty="0" smtClean="0"/>
              <a:t>When assessing the business model, an entity is expected to take into consideration its expectations about how financial assets will be managed in future and the objective it wants to achieve.  This does not mean that an entity should consider a worst-case scenario or scenarios that an entity does not reasonably expect to occur.  </a:t>
            </a:r>
            <a:endParaRPr lang="en-GB" dirty="0" smtClean="0"/>
          </a:p>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5</a:t>
            </a:fld>
            <a:endParaRPr lang="en-GB"/>
          </a:p>
        </p:txBody>
      </p:sp>
    </p:spTree>
    <p:extLst>
      <p:ext uri="{BB962C8B-B14F-4D97-AF65-F5344CB8AC3E}">
        <p14:creationId xmlns:p14="http://schemas.microsoft.com/office/powerpoint/2010/main" val="221697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r>
              <a:rPr lang="en-US" dirty="0" smtClean="0"/>
              <a:t>In order to be measured at amortized cost</a:t>
            </a:r>
            <a:r>
              <a:rPr lang="en-US" baseline="0" dirty="0" smtClean="0"/>
              <a:t> or at </a:t>
            </a:r>
            <a:r>
              <a:rPr lang="en-US" dirty="0" smtClean="0"/>
              <a:t>fair value through OCI,</a:t>
            </a:r>
            <a:r>
              <a:rPr lang="en-US" baseline="0" dirty="0" smtClean="0"/>
              <a:t> </a:t>
            </a:r>
            <a:r>
              <a:rPr lang="en-US" dirty="0" smtClean="0"/>
              <a:t> the asset’s contractual cash flows must be solely</a:t>
            </a:r>
            <a:r>
              <a:rPr lang="en-US" baseline="0" dirty="0" smtClean="0"/>
              <a:t> payments of principal and interest.  In other words, the contractual cash flows must be ‘simple’ and consistent with a basic lending arrangement.  The objective of this requirement is to identify those instruments for which the effective interest method results in useful and relevant information.  As mentioned in a previous slide, when an asset is measured at fair value through OCI, amortized cost information is recognized in profit or loss.  Therefore this assessment is relevant for both amortized cost and fair value through OCI.</a:t>
            </a:r>
          </a:p>
          <a:p>
            <a:endParaRPr lang="en-US" baseline="0" dirty="0" smtClean="0"/>
          </a:p>
          <a:p>
            <a:r>
              <a:rPr lang="en-US" baseline="0" dirty="0" smtClean="0"/>
              <a:t>Often it will be readily apparent whether the asset’s contractual cash flows are solely payments of principal and interest.  But s</a:t>
            </a:r>
            <a:r>
              <a:rPr lang="en-US" dirty="0" smtClean="0"/>
              <a:t>ince the publication of IFRS 9 in 2009, interested parties</a:t>
            </a:r>
            <a:r>
              <a:rPr lang="en-US" baseline="0" dirty="0" smtClean="0"/>
              <a:t> have asked the IASB for additional guidance on how to make that assessment for particular financial assets.</a:t>
            </a:r>
          </a:p>
          <a:p>
            <a:endParaRPr lang="en-US" baseline="0" dirty="0" smtClean="0"/>
          </a:p>
          <a:p>
            <a:r>
              <a:rPr lang="en-US" baseline="0" dirty="0" smtClean="0"/>
              <a:t>Therefore the IASB made some clarifications to this assessment to better align it with what are commonly viewed as ‘simple instruments’ or a ‘basic lending arrangement’ – and the completed version of IFRS 9 provides additional application guidance.</a:t>
            </a:r>
          </a:p>
          <a:p>
            <a:endParaRPr lang="en-US" baseline="0" dirty="0" smtClean="0"/>
          </a:p>
          <a:p>
            <a:r>
              <a:rPr lang="en-US" baseline="0" dirty="0" smtClean="0"/>
              <a:t>Notably:</a:t>
            </a:r>
          </a:p>
          <a:p>
            <a:pPr marL="171450" indent="-171450">
              <a:buFont typeface="Arial" panose="020B0604020202020204" pitchFamily="34" charset="0"/>
              <a:buChar char="•"/>
            </a:pPr>
            <a:r>
              <a:rPr lang="en-US" baseline="0" dirty="0" smtClean="0"/>
              <a:t>Usually consideration for time value of money and credit risk are the most significant elements of interest, but those may not be the only elements.  Consistent with a basic lending arrangement, interest may also include compensation for risks such as liquidity risk and costs associated with holding the asset, as well as a profit margin.</a:t>
            </a:r>
          </a:p>
          <a:p>
            <a:pPr marL="171450" indent="-171450">
              <a:buFont typeface="Arial" panose="020B0604020202020204" pitchFamily="34" charset="0"/>
              <a:buChar char="•"/>
            </a:pPr>
            <a:r>
              <a:rPr lang="en-US" baseline="0" dirty="0" smtClean="0"/>
              <a:t>The time value of money element of interest provides consideration for ONLY the passage of time, absent a return for other risks or costs.  </a:t>
            </a:r>
          </a:p>
          <a:p>
            <a:pPr marL="171450" indent="-171450">
              <a:buFont typeface="Arial" panose="020B0604020202020204" pitchFamily="34" charset="0"/>
              <a:buChar char="•"/>
            </a:pPr>
            <a:r>
              <a:rPr lang="en-US" baseline="0" dirty="0" smtClean="0"/>
              <a:t>But in some cases the time value of money element may not be perfect.  IFRS 9 describes this as a ‘modified’ time value of money element.   An example is where a contractual feature sets the interest rate on an asset by reference to an average of short- and long-term rates.  In such cases, the asset can still qualify for measurement at amortized cost or fair value through OCI as long as the effect of the modification cannot result in cash flows that are significantly different from ‘perfect’ cash flows.  Those perfect cash flows described as the benchmark cash flows.  An entity can made that assessment either qualitatively or quantitatively.</a:t>
            </a:r>
          </a:p>
          <a:p>
            <a:pPr marL="171450" indent="-171450">
              <a:buFont typeface="Arial" panose="020B0604020202020204" pitchFamily="34" charset="0"/>
              <a:buChar char="•"/>
            </a:pPr>
            <a:r>
              <a:rPr lang="en-US" baseline="0" dirty="0" smtClean="0"/>
              <a:t>As an exception to that notion, the IASB acknowledged that in some jurisdictions the government or regulatory authority establishes interest rates and, in some cases, the objective of the time value of money element isn’t to provide consideration for only the passage of time.  The IASB decided that such a regulated rate is used as a proxy for the time value of money element if the interest rate does not provide exposure to risks or volatility that is inconsistent with a basic lending arrangement.</a:t>
            </a:r>
          </a:p>
          <a:p>
            <a:pPr marL="171450" indent="-171450">
              <a:buFont typeface="Arial" panose="020B0604020202020204" pitchFamily="34" charset="0"/>
              <a:buChar char="•"/>
            </a:pPr>
            <a:r>
              <a:rPr lang="en-US" baseline="0" dirty="0" smtClean="0"/>
              <a:t>Principal is the fair value of the financial asset at initial recognition.  So it is the amount transferred by the current holder.</a:t>
            </a:r>
          </a:p>
          <a:p>
            <a:pPr marL="171450" indent="-171450">
              <a:buFont typeface="Arial" panose="020B0604020202020204" pitchFamily="34" charset="0"/>
              <a:buChar char="•"/>
            </a:pP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20E480A9-88C2-4768-8DDA-ED2806960463}" type="slidenum">
              <a:rPr lang="en-GB" smtClean="0"/>
              <a:pPr/>
              <a:t>6</a:t>
            </a:fld>
            <a:endParaRPr lang="en-GB"/>
          </a:p>
        </p:txBody>
      </p:sp>
    </p:spTree>
    <p:extLst>
      <p:ext uri="{BB962C8B-B14F-4D97-AF65-F5344CB8AC3E}">
        <p14:creationId xmlns:p14="http://schemas.microsoft.com/office/powerpoint/2010/main" val="221697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5888" y="739775"/>
            <a:ext cx="6569075" cy="3695700"/>
          </a:xfrm>
          <a:ln/>
        </p:spPr>
      </p:sp>
      <p:sp>
        <p:nvSpPr>
          <p:cNvPr id="69635" name="Rectangle 3"/>
          <p:cNvSpPr>
            <a:spLocks noGrp="1" noChangeArrowheads="1"/>
          </p:cNvSpPr>
          <p:nvPr>
            <p:ph type="body" idx="1"/>
          </p:nvPr>
        </p:nvSpPr>
        <p:spPr>
          <a:xfrm>
            <a:off x="681342" y="4683688"/>
            <a:ext cx="5434993" cy="44338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smtClean="0"/>
              <a:t>During the development</a:t>
            </a:r>
            <a:r>
              <a:rPr lang="en-US" baseline="0" dirty="0" smtClean="0"/>
              <a:t> of IFRS 9, the IASB received feedback that the accounting requirements in IAS 39 for classifying and measuring financial liabilities were working well in practice.  Consequently IAS 39’s treatment of financial liabilities was carried forward to IFRS 9 essentially unchanged.</a:t>
            </a:r>
          </a:p>
          <a:p>
            <a:pPr marL="171450" indent="-171450">
              <a:buFont typeface="Arial" panose="020B0604020202020204" pitchFamily="34" charset="0"/>
              <a:buChar char="•"/>
            </a:pPr>
            <a:r>
              <a:rPr lang="en-US" baseline="0" dirty="0" smtClean="0"/>
              <a:t>The only issue that the IASB was told needed urgent attention was the volatility in profit or loss caused by changes in the credit risk of financial liabilities that the entity has elected to measure at fair value under the fair value option.</a:t>
            </a:r>
          </a:p>
          <a:p>
            <a:pPr marL="171450" indent="-171450">
              <a:buFont typeface="Arial" panose="020B0604020202020204" pitchFamily="34" charset="0"/>
              <a:buChar char="•"/>
            </a:pPr>
            <a:r>
              <a:rPr lang="en-US" baseline="0" dirty="0" smtClean="0"/>
              <a:t>The fair value of the entity’s own debt is affected by changes in the entity’s own credit risk.  This means that when an entity’s credit quality declines, the fair value of its liabilities fall and, if those liabilities are measured at fair value, a gain is recognized in profit or loss (and vice versa).</a:t>
            </a:r>
          </a:p>
          <a:p>
            <a:pPr marL="171450" indent="-171450">
              <a:buFont typeface="Arial" panose="020B0604020202020204" pitchFamily="34" charset="0"/>
              <a:buChar char="•"/>
            </a:pPr>
            <a:r>
              <a:rPr lang="en-US" baseline="0" dirty="0" smtClean="0"/>
              <a:t>Many investors and others found this result counterintuitive and confusing.</a:t>
            </a:r>
          </a:p>
          <a:p>
            <a:pPr marL="171450" indent="-171450">
              <a:buFont typeface="Arial" panose="020B0604020202020204" pitchFamily="34" charset="0"/>
              <a:buChar char="•"/>
            </a:pPr>
            <a:r>
              <a:rPr lang="en-US" baseline="0" dirty="0" smtClean="0"/>
              <a:t>So IFRS 9 introduces new requirements to address this so-called own credit issue.  </a:t>
            </a:r>
          </a:p>
          <a:p>
            <a:pPr marL="171450" indent="-171450">
              <a:buFont typeface="Arial" panose="020B0604020202020204" pitchFamily="34" charset="0"/>
              <a:buChar char="•"/>
            </a:pPr>
            <a:r>
              <a:rPr lang="en-US" baseline="0" dirty="0" smtClean="0"/>
              <a:t>The liability is still carried in the balance sheet at full fair value, which users of financial statements confirmed is useful.</a:t>
            </a:r>
          </a:p>
          <a:p>
            <a:pPr marL="171450" indent="-171450">
              <a:buFont typeface="Arial" panose="020B0604020202020204" pitchFamily="34" charset="0"/>
              <a:buChar char="•"/>
            </a:pPr>
            <a:r>
              <a:rPr lang="en-US" baseline="0" dirty="0" smtClean="0"/>
              <a:t>But the effects of changes in own credit on the fair vale of the liability are presented in other comprehensive income rather than profit or loss.</a:t>
            </a:r>
          </a:p>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39775"/>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E480A9-88C2-4768-8DDA-ED2806960463}" type="slidenum">
              <a:rPr lang="en-GB" smtClean="0"/>
              <a:pPr/>
              <a:t>8</a:t>
            </a:fld>
            <a:endParaRPr lang="en-GB"/>
          </a:p>
        </p:txBody>
      </p:sp>
    </p:spTree>
    <p:extLst>
      <p:ext uri="{BB962C8B-B14F-4D97-AF65-F5344CB8AC3E}">
        <p14:creationId xmlns:p14="http://schemas.microsoft.com/office/powerpoint/2010/main" val="85051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086B71-0A99-4C7E-AF9D-BF8744CE5B83}" type="slidenum">
              <a:rPr lang="en-GB" smtClean="0">
                <a:solidFill>
                  <a:prstClr val="black"/>
                </a:solidFill>
              </a:rPr>
              <a:pPr eaLnBrk="1" hangingPunct="1"/>
              <a:t>9</a:t>
            </a:fld>
            <a:endParaRPr lang="en-GB" dirty="0" smtClean="0">
              <a:solidFill>
                <a:prstClr val="black"/>
              </a:solidFill>
            </a:endParaRPr>
          </a:p>
        </p:txBody>
      </p:sp>
      <p:sp>
        <p:nvSpPr>
          <p:cNvPr id="32771" name="Rectangle 2"/>
          <p:cNvSpPr>
            <a:spLocks noGrp="1" noRot="1" noChangeAspect="1" noChangeArrowheads="1" noTextEdit="1"/>
          </p:cNvSpPr>
          <p:nvPr>
            <p:ph type="sldImg"/>
          </p:nvPr>
        </p:nvSpPr>
        <p:spPr>
          <a:xfrm>
            <a:off x="114300" y="739775"/>
            <a:ext cx="6569075" cy="3695700"/>
          </a:xfrm>
          <a:ln/>
        </p:spPr>
      </p:sp>
      <p:sp>
        <p:nvSpPr>
          <p:cNvPr id="18436"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smtClean="0">
                <a:solidFill>
                  <a:schemeClr val="tx1"/>
                </a:solidFill>
                <a:effectLst/>
                <a:latin typeface="+mn-lt"/>
                <a:ea typeface="+mn-ea"/>
                <a:cs typeface="+mn-cs"/>
              </a:rPr>
              <a:t>The impairment</a:t>
            </a:r>
            <a:r>
              <a:rPr lang="en-GB" sz="1200" kern="1200" baseline="0" dirty="0" smtClean="0">
                <a:solidFill>
                  <a:schemeClr val="tx1"/>
                </a:solidFill>
                <a:effectLst/>
                <a:latin typeface="+mn-lt"/>
                <a:ea typeface="+mn-ea"/>
                <a:cs typeface="+mn-cs"/>
              </a:rPr>
              <a:t> model in IFRS 9 is fundamentally the same as the model exposed in the 2013 Impairment ED.  It is a deterioration model in which the extent of the increases in credit risk since initial recognition is reflected in the measurement of the loss allowance.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effectLst/>
                <a:latin typeface="+mn-lt"/>
                <a:ea typeface="+mn-ea"/>
                <a:cs typeface="+mn-cs"/>
              </a:rPr>
              <a:t>The model is forward-looking and eliminates the threshold for the recognition of expected credit losses, so that it is no longer necessary for a trigger event to have occurred before credit losses are recognised. </a:t>
            </a:r>
            <a:r>
              <a:rPr lang="en-GB" sz="1200" kern="1200" baseline="0" dirty="0" smtClean="0">
                <a:solidFill>
                  <a:schemeClr val="tx1"/>
                </a:solidFill>
                <a:effectLst/>
                <a:latin typeface="Arial" charset="0"/>
                <a:ea typeface="ＭＳ Ｐゴシック" charset="-128"/>
                <a:cs typeface="+mn-cs"/>
              </a:rPr>
              <a:t>The model requires an entity to recognise expected credit losses at all time and on all financial instruments within the scope of the model.  Furthermore, the loss allowance is updated at each reporting date to reflect changes in credit risk since initial recognition.</a:t>
            </a:r>
          </a:p>
          <a:p>
            <a:r>
              <a:rPr lang="en-GB" sz="1200" kern="1200" baseline="0" dirty="0" smtClean="0">
                <a:solidFill>
                  <a:schemeClr val="tx1"/>
                </a:solidFill>
                <a:effectLst/>
                <a:latin typeface="+mn-lt"/>
                <a:ea typeface="+mn-ea"/>
                <a:cs typeface="+mn-cs"/>
              </a:rPr>
              <a:t>Consequently more timely information is provided about an entity’s expectations about credit losses on its credit exposures at the reporting date.</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If credit risk has increase significantly since initial recognition, lifetime expected credit losses are recognised, otherwise 12-month expected credit losses are recognised.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Interest revenue is calculated based on the gross carrying amount of a financial asset unless an asset is credit-impaired at the reporting date.  In that case, interest revenue is calculated on the net carrying amount (gross amount reduced by the loss allowance) from the beginning of the next reporting period.</a:t>
            </a:r>
            <a:endParaRPr lang="en-GB"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2" descr="pp template 2"/>
          <p:cNvPicPr>
            <a:picLocks noChangeAspect="1" noChangeArrowheads="1"/>
          </p:cNvPicPr>
          <p:nvPr/>
        </p:nvPicPr>
        <p:blipFill>
          <a:blip r:embed="rId2">
            <a:extLst>
              <a:ext uri="{28A0092B-C50C-407E-A947-70E740481C1C}">
                <a14:useLocalDpi xmlns:a14="http://schemas.microsoft.com/office/drawing/2010/main" val="0"/>
              </a:ext>
            </a:extLst>
          </a:blip>
          <a:srcRect t="1543"/>
          <a:stretch>
            <a:fillRect/>
          </a:stretch>
        </p:blipFill>
        <p:spPr bwMode="auto">
          <a:xfrm>
            <a:off x="265242" y="9"/>
            <a:ext cx="8612065" cy="364688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03391" y="4514859"/>
            <a:ext cx="3738197" cy="246221"/>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800" dirty="0"/>
              <a:t>The views expressed in this presentation are those of the presenter, </a:t>
            </a:r>
            <a:br>
              <a:rPr lang="en-GB" sz="800" dirty="0"/>
            </a:br>
            <a:r>
              <a:rPr lang="en-GB" sz="800" dirty="0"/>
              <a:t>not necessarily those of the IASB or IFRS Foundation.</a:t>
            </a:r>
          </a:p>
        </p:txBody>
      </p:sp>
      <p:sp>
        <p:nvSpPr>
          <p:cNvPr id="7" name="Text Box 20"/>
          <p:cNvSpPr txBox="1">
            <a:spLocks noChangeArrowheads="1"/>
          </p:cNvSpPr>
          <p:nvPr/>
        </p:nvSpPr>
        <p:spPr bwMode="gray">
          <a:xfrm>
            <a:off x="681404" y="653715"/>
            <a:ext cx="5931877" cy="215444"/>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a:solidFill>
                  <a:schemeClr val="bg1"/>
                </a:solidFill>
                <a:ea typeface="+mn-ea"/>
              </a:rPr>
              <a:t>International Financial Reporting Standards</a:t>
            </a:r>
          </a:p>
        </p:txBody>
      </p:sp>
      <p:sp>
        <p:nvSpPr>
          <p:cNvPr id="3074" name="Rectangle 2"/>
          <p:cNvSpPr>
            <a:spLocks noGrp="1" noChangeArrowheads="1"/>
          </p:cNvSpPr>
          <p:nvPr>
            <p:ph type="ctrTitle" hasCustomPrompt="1"/>
          </p:nvPr>
        </p:nvSpPr>
        <p:spPr>
          <a:xfrm>
            <a:off x="3481756" y="1435894"/>
            <a:ext cx="5046785" cy="1463279"/>
          </a:xfrm>
        </p:spPr>
        <p:txBody>
          <a:bodyPr/>
          <a:lstStyle>
            <a:lvl1pPr algn="r">
              <a:defRPr sz="2700" b="0">
                <a:solidFill>
                  <a:schemeClr val="bg1"/>
                </a:solidFill>
              </a:defRPr>
            </a:lvl1pPr>
          </a:lstStyle>
          <a:p>
            <a:pPr lvl="0"/>
            <a:r>
              <a:rPr lang="en-US" noProof="0" dirty="0" smtClean="0"/>
              <a:t>Click to edit Master title style (32)</a:t>
            </a:r>
            <a:endParaRPr lang="en-GB" noProof="0" dirty="0" smtClean="0"/>
          </a:p>
        </p:txBody>
      </p:sp>
      <p:sp>
        <p:nvSpPr>
          <p:cNvPr id="3075" name="Rectangle 3"/>
          <p:cNvSpPr>
            <a:spLocks noGrp="1" noChangeArrowheads="1"/>
          </p:cNvSpPr>
          <p:nvPr>
            <p:ph type="subTitle" idx="1" hasCustomPrompt="1"/>
          </p:nvPr>
        </p:nvSpPr>
        <p:spPr>
          <a:xfrm>
            <a:off x="3481756" y="2971800"/>
            <a:ext cx="5046785" cy="396479"/>
          </a:xfrm>
        </p:spPr>
        <p:txBody>
          <a:bodyPr/>
          <a:lstStyle>
            <a:lvl1pPr marL="0" indent="0" algn="r">
              <a:lnSpc>
                <a:spcPct val="90000"/>
              </a:lnSpc>
              <a:buFontTx/>
              <a:buNone/>
              <a:defRPr sz="1300">
                <a:solidFill>
                  <a:schemeClr val="bg1"/>
                </a:solidFill>
              </a:defRPr>
            </a:lvl1pPr>
          </a:lstStyle>
          <a:p>
            <a:pPr lvl="0"/>
            <a:r>
              <a:rPr lang="en-US" noProof="0" dirty="0" smtClean="0"/>
              <a:t>Click to edit Master subtitle style (15)</a:t>
            </a:r>
            <a:endParaRPr lang="en-GB" noProof="0" dirty="0" smtClean="0"/>
          </a:p>
        </p:txBody>
      </p:sp>
      <p:sp>
        <p:nvSpPr>
          <p:cNvPr id="9" name="Rectangle 4"/>
          <p:cNvSpPr>
            <a:spLocks noGrp="1" noChangeArrowheads="1"/>
          </p:cNvSpPr>
          <p:nvPr>
            <p:ph type="dt" sz="half" idx="10"/>
          </p:nvPr>
        </p:nvSpPr>
        <p:spPr bwMode="gray">
          <a:xfrm>
            <a:off x="701920" y="278606"/>
            <a:ext cx="1189892" cy="209550"/>
          </a:xfrm>
          <a:prstGeom prst="rect">
            <a:avLst/>
          </a:prstGeom>
          <a:extLst/>
        </p:spPr>
        <p:txBody>
          <a:bodyPr vert="horz" wrap="square" lIns="0" tIns="0" rIns="0" bIns="0" numCol="1" anchor="t" anchorCtr="0" compatLnSpc="1">
            <a:prstTxWarp prst="textNoShape">
              <a:avLst/>
            </a:prstTxWarp>
          </a:bodyPr>
          <a:lstStyle>
            <a:lvl1pPr>
              <a:defRPr sz="1000">
                <a:solidFill>
                  <a:srgbClr val="5F6062"/>
                </a:solidFill>
                <a:ea typeface="+mn-ea"/>
                <a:cs typeface="+mn-cs"/>
              </a:defRPr>
            </a:lvl1pPr>
          </a:lstStyle>
          <a:p>
            <a:pPr>
              <a:defRPr/>
            </a:pPr>
            <a:endParaRPr lang="en-GB" dirty="0"/>
          </a:p>
        </p:txBody>
      </p:sp>
      <p:sp>
        <p:nvSpPr>
          <p:cNvPr id="12" name="Rectangle 5"/>
          <p:cNvSpPr>
            <a:spLocks noGrp="1" noChangeArrowheads="1"/>
          </p:cNvSpPr>
          <p:nvPr>
            <p:ph type="ftr" sz="quarter" idx="11"/>
          </p:nvPr>
        </p:nvSpPr>
        <p:spPr>
          <a:xfrm>
            <a:off x="700454" y="4847035"/>
            <a:ext cx="5647592" cy="142875"/>
          </a:xfrm>
          <a:ln/>
        </p:spPr>
        <p:txBody>
          <a:bodyPr/>
          <a:lstStyle>
            <a:lvl1pPr>
              <a:defRPr/>
            </a:lvl1pPr>
          </a:lstStyle>
          <a:p>
            <a:pPr>
              <a:defRPr/>
            </a:pPr>
            <a:r>
              <a:rPr lang="en-GB" dirty="0" smtClean="0"/>
              <a:t>© IFRS Foundation.  30 Cannon Street  |  London EC4M 6XH  |  UK.  www.ifrs.org</a:t>
            </a:r>
            <a:endParaRPr lang="en-GB" dirty="0"/>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8059" y="4515966"/>
            <a:ext cx="2350302" cy="62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53841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smtClean="0"/>
              <a:t>© IFRS Foundation.  30 Cannon Street  |  London EC4M 6XH  |  UK.  www.ifrs.org</a:t>
            </a:r>
            <a:endParaRPr lang="en-GB"/>
          </a:p>
        </p:txBody>
      </p:sp>
      <p:sp>
        <p:nvSpPr>
          <p:cNvPr id="4" name="Rectangle 6"/>
          <p:cNvSpPr>
            <a:spLocks noGrp="1" noChangeArrowheads="1"/>
          </p:cNvSpPr>
          <p:nvPr>
            <p:ph type="sldNum" sz="quarter" idx="11"/>
          </p:nvPr>
        </p:nvSpPr>
        <p:spPr>
          <a:ln/>
        </p:spPr>
        <p:txBody>
          <a:bodyPr/>
          <a:lstStyle>
            <a:lvl1pPr>
              <a:defRPr/>
            </a:lvl1pPr>
          </a:lstStyle>
          <a:p>
            <a:fld id="{4E0D4674-84A7-4B9E-86D3-6B51B0ED57C5}" type="slidenum">
              <a:rPr lang="en-GB"/>
              <a:pPr/>
              <a:t>‹#›</a:t>
            </a:fld>
            <a:endParaRPr lang="en-GB"/>
          </a:p>
        </p:txBody>
      </p:sp>
    </p:spTree>
    <p:extLst>
      <p:ext uri="{BB962C8B-B14F-4D97-AF65-F5344CB8AC3E}">
        <p14:creationId xmlns:p14="http://schemas.microsoft.com/office/powerpoint/2010/main" val="1486278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7" name="Chart Placeholder 6"/>
          <p:cNvSpPr>
            <a:spLocks noGrp="1"/>
          </p:cNvSpPr>
          <p:nvPr>
            <p:ph type="chart" sz="quarter" idx="12"/>
          </p:nvPr>
        </p:nvSpPr>
        <p:spPr>
          <a:xfrm>
            <a:off x="1647367" y="1491630"/>
            <a:ext cx="5383983" cy="3132348"/>
          </a:xfrm>
        </p:spPr>
        <p:txBody>
          <a:bodyPr/>
          <a:lstStyle/>
          <a:p>
            <a:pPr lvl="0"/>
            <a:r>
              <a:rPr lang="en-US" noProof="0" smtClean="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GB" smtClean="0"/>
              <a:t>© IFRS Foundation.  30 Cannon Street  |  London EC4M 6XH  |  UK.  www.ifrs.org</a:t>
            </a:r>
            <a:endParaRPr lang="en-GB"/>
          </a:p>
        </p:txBody>
      </p:sp>
      <p:sp>
        <p:nvSpPr>
          <p:cNvPr id="5" name="Rectangle 6"/>
          <p:cNvSpPr>
            <a:spLocks noGrp="1" noChangeArrowheads="1"/>
          </p:cNvSpPr>
          <p:nvPr>
            <p:ph type="sldNum" sz="quarter" idx="14"/>
          </p:nvPr>
        </p:nvSpPr>
        <p:spPr>
          <a:ln/>
        </p:spPr>
        <p:txBody>
          <a:bodyPr/>
          <a:lstStyle>
            <a:lvl1pPr>
              <a:defRPr/>
            </a:lvl1pPr>
          </a:lstStyle>
          <a:p>
            <a:fld id="{61150156-95D6-49FA-BC35-2D055B922F25}" type="slidenum">
              <a:rPr lang="en-GB"/>
              <a:pPr/>
              <a:t>‹#›</a:t>
            </a:fld>
            <a:endParaRPr lang="en-GB"/>
          </a:p>
        </p:txBody>
      </p:sp>
    </p:spTree>
    <p:extLst>
      <p:ext uri="{BB962C8B-B14F-4D97-AF65-F5344CB8AC3E}">
        <p14:creationId xmlns:p14="http://schemas.microsoft.com/office/powerpoint/2010/main" val="182794277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3" name="Footer Placeholder 2"/>
          <p:cNvSpPr>
            <a:spLocks noGrp="1"/>
          </p:cNvSpPr>
          <p:nvPr>
            <p:ph type="ftr" sz="quarter" idx="10"/>
          </p:nvPr>
        </p:nvSpPr>
        <p:spPr/>
        <p:txBody>
          <a:bodyPr/>
          <a:lstStyle/>
          <a:p>
            <a:pPr>
              <a:defRPr/>
            </a:pPr>
            <a:r>
              <a:rPr lang="en-GB" smtClean="0"/>
              <a:t>© IFRS Foundation.  30 Cannon Street  |  London EC4M 6XH  |  UK.  www.ifrs.org</a:t>
            </a:r>
            <a:endParaRPr lang="en-GB"/>
          </a:p>
        </p:txBody>
      </p:sp>
      <p:sp>
        <p:nvSpPr>
          <p:cNvPr id="4" name="Slide Number Placeholder 3"/>
          <p:cNvSpPr>
            <a:spLocks noGrp="1"/>
          </p:cNvSpPr>
          <p:nvPr>
            <p:ph type="sldNum" sz="quarter" idx="11"/>
          </p:nvPr>
        </p:nvSpPr>
        <p:spPr/>
        <p:txBody>
          <a:bodyPr/>
          <a:lstStyle/>
          <a:p>
            <a:fld id="{8E17C923-6266-4805-A6B0-2B3F8B6E1E70}" type="slidenum">
              <a:rPr lang="en-GB" smtClean="0"/>
              <a:pPr/>
              <a:t>‹#›</a:t>
            </a:fld>
            <a:endParaRPr lang="en-GB"/>
          </a:p>
        </p:txBody>
      </p:sp>
      <p:pic>
        <p:nvPicPr>
          <p:cNvPr id="5" name="Picture 21" descr="graphic_3"/>
          <p:cNvPicPr>
            <a:picLocks noChangeAspect="1" noChangeArrowheads="1"/>
          </p:cNvPicPr>
          <p:nvPr userDrawn="1"/>
        </p:nvPicPr>
        <p:blipFill>
          <a:blip r:embed="rId2">
            <a:extLst>
              <a:ext uri="{28A0092B-C50C-407E-A947-70E740481C1C}">
                <a14:useLocalDpi xmlns:a14="http://schemas.microsoft.com/office/drawing/2010/main" val="0"/>
              </a:ext>
            </a:extLst>
          </a:blip>
          <a:srcRect t="10161" b="3667"/>
          <a:stretch>
            <a:fillRect/>
          </a:stretch>
        </p:blipFill>
        <p:spPr bwMode="auto">
          <a:xfrm>
            <a:off x="633046" y="1085850"/>
            <a:ext cx="7948246"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963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3" name="Footer Placeholder 2"/>
          <p:cNvSpPr>
            <a:spLocks noGrp="1"/>
          </p:cNvSpPr>
          <p:nvPr>
            <p:ph type="ftr" sz="quarter" idx="10"/>
          </p:nvPr>
        </p:nvSpPr>
        <p:spPr/>
        <p:txBody>
          <a:bodyPr/>
          <a:lstStyle/>
          <a:p>
            <a:pPr>
              <a:defRPr/>
            </a:pPr>
            <a:r>
              <a:rPr lang="en-GB" smtClean="0"/>
              <a:t>© IFRS Foundation.  30 Cannon Street  |  London EC4M 6XH  |  UK.  www.ifrs.org</a:t>
            </a:r>
            <a:endParaRPr lang="en-GB"/>
          </a:p>
        </p:txBody>
      </p:sp>
      <p:sp>
        <p:nvSpPr>
          <p:cNvPr id="4" name="Slide Number Placeholder 3"/>
          <p:cNvSpPr>
            <a:spLocks noGrp="1"/>
          </p:cNvSpPr>
          <p:nvPr>
            <p:ph type="sldNum" sz="quarter" idx="11"/>
          </p:nvPr>
        </p:nvSpPr>
        <p:spPr/>
        <p:txBody>
          <a:bodyPr/>
          <a:lstStyle/>
          <a:p>
            <a:fld id="{8E17C923-6266-4805-A6B0-2B3F8B6E1E70}" type="slidenum">
              <a:rPr lang="en-GB" smtClean="0"/>
              <a:pPr/>
              <a:t>‹#›</a:t>
            </a:fld>
            <a:endParaRPr lang="en-GB"/>
          </a:p>
        </p:txBody>
      </p:sp>
      <p:pic>
        <p:nvPicPr>
          <p:cNvPr id="5" name="Picture 22" descr="commentsquestion"/>
          <p:cNvPicPr>
            <a:picLocks noChangeAspect="1" noChangeArrowheads="1"/>
          </p:cNvPicPr>
          <p:nvPr userDrawn="1"/>
        </p:nvPicPr>
        <p:blipFill>
          <a:blip r:embed="rId2">
            <a:extLst>
              <a:ext uri="{28A0092B-C50C-407E-A947-70E740481C1C}">
                <a14:useLocalDpi xmlns:a14="http://schemas.microsoft.com/office/drawing/2010/main" val="0"/>
              </a:ext>
            </a:extLst>
          </a:blip>
          <a:srcRect r="53856" b="16812"/>
          <a:stretch>
            <a:fillRect/>
          </a:stretch>
        </p:blipFill>
        <p:spPr bwMode="auto">
          <a:xfrm>
            <a:off x="332643" y="935841"/>
            <a:ext cx="4098680" cy="272176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userDrawn="1"/>
        </p:nvSpPr>
        <p:spPr bwMode="auto">
          <a:xfrm>
            <a:off x="4572000" y="914400"/>
            <a:ext cx="4009292" cy="28003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925" tIns="38963" rIns="77925" bIns="38963" anchor="ctr"/>
          <a:lstStyle/>
          <a:p>
            <a:endParaRPr lang="en-US" sz="1500" dirty="0"/>
          </a:p>
        </p:txBody>
      </p:sp>
      <p:sp>
        <p:nvSpPr>
          <p:cNvPr id="7" name="Content Placeholder 1"/>
          <p:cNvSpPr>
            <a:spLocks/>
          </p:cNvSpPr>
          <p:nvPr userDrawn="1"/>
        </p:nvSpPr>
        <p:spPr bwMode="gray">
          <a:xfrm>
            <a:off x="4768367" y="1200150"/>
            <a:ext cx="3672254"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ct val="30000"/>
              </a:spcBef>
              <a:buClr>
                <a:schemeClr val="bg2"/>
              </a:buClr>
            </a:pPr>
            <a:r>
              <a:rPr lang="en-US" sz="2000" dirty="0">
                <a:solidFill>
                  <a:schemeClr val="bg1"/>
                </a:solidFill>
              </a:rPr>
              <a:t>Expressions of individual views by members of </a:t>
            </a:r>
            <a:br>
              <a:rPr lang="en-US" sz="2000" dirty="0">
                <a:solidFill>
                  <a:schemeClr val="bg1"/>
                </a:solidFill>
              </a:rPr>
            </a:br>
            <a:r>
              <a:rPr lang="en-US" sz="2000" dirty="0">
                <a:solidFill>
                  <a:schemeClr val="bg1"/>
                </a:solidFill>
              </a:rPr>
              <a:t>the IASB and its staff </a:t>
            </a:r>
            <a:br>
              <a:rPr lang="en-US" sz="2000" dirty="0">
                <a:solidFill>
                  <a:schemeClr val="bg1"/>
                </a:solidFill>
              </a:rPr>
            </a:br>
            <a:r>
              <a:rPr lang="en-US" sz="2000" dirty="0">
                <a:solidFill>
                  <a:schemeClr val="bg1"/>
                </a:solidFill>
              </a:rPr>
              <a:t>are encouraged. </a:t>
            </a:r>
            <a:br>
              <a:rPr lang="en-US" sz="2000" dirty="0">
                <a:solidFill>
                  <a:schemeClr val="bg1"/>
                </a:solidFill>
              </a:rPr>
            </a:br>
            <a:endParaRPr lang="en-US" sz="2200" dirty="0">
              <a:solidFill>
                <a:schemeClr val="bg1"/>
              </a:solidFill>
            </a:endParaRPr>
          </a:p>
          <a:p>
            <a:pPr>
              <a:spcBef>
                <a:spcPct val="30000"/>
              </a:spcBef>
              <a:buClr>
                <a:schemeClr val="bg2"/>
              </a:buClr>
            </a:pPr>
            <a:r>
              <a:rPr lang="en-US" sz="1100" dirty="0">
                <a:solidFill>
                  <a:schemeClr val="bg1"/>
                </a:solidFill>
              </a:rPr>
              <a:t>The views expressed in this presentation are those </a:t>
            </a:r>
            <a:br>
              <a:rPr lang="en-US" sz="1100" dirty="0">
                <a:solidFill>
                  <a:schemeClr val="bg1"/>
                </a:solidFill>
              </a:rPr>
            </a:br>
            <a:r>
              <a:rPr lang="en-US" sz="1100" dirty="0">
                <a:solidFill>
                  <a:schemeClr val="bg1"/>
                </a:solidFill>
              </a:rPr>
              <a:t>of the presenter. Official positions of the IASB on accounting matters are determined only after extensive due process and deliberation.</a:t>
            </a:r>
            <a:endParaRPr lang="en-US" sz="2200" dirty="0"/>
          </a:p>
        </p:txBody>
      </p:sp>
    </p:spTree>
    <p:extLst>
      <p:ext uri="{BB962C8B-B14F-4D97-AF65-F5344CB8AC3E}">
        <p14:creationId xmlns:p14="http://schemas.microsoft.com/office/powerpoint/2010/main" val="385232269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a:buClr>
                <a:srgbClr val="EF4142"/>
              </a:buClr>
              <a:buFont typeface="Wingdings" charset="2"/>
              <a:buChar char="§"/>
              <a:defRPr>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236079" y="402993"/>
            <a:ext cx="8561220" cy="672939"/>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4" name="Date Placeholder 3"/>
          <p:cNvSpPr>
            <a:spLocks noGrp="1"/>
          </p:cNvSpPr>
          <p:nvPr>
            <p:ph type="dt" sz="half" idx="10"/>
          </p:nvPr>
        </p:nvSpPr>
        <p:spPr>
          <a:xfrm>
            <a:off x="6613072" y="4742088"/>
            <a:ext cx="1851252" cy="176894"/>
          </a:xfrm>
          <a:prstGeom prst="rect">
            <a:avLst/>
          </a:prstGeom>
        </p:spPr>
        <p:txBody>
          <a:bodyPr lIns="77925" tIns="38963" rIns="77925" bIns="38963"/>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E62A3572-4079-43A9-BCE0-477ECCB5662A}" type="slidenum">
              <a:rPr lang="en-US" smtClean="0"/>
              <a:pPr>
                <a:defRPr/>
              </a:pPr>
              <a:t>‹#›</a:t>
            </a:fld>
            <a:endParaRPr lang="en-US" dirty="0"/>
          </a:p>
        </p:txBody>
      </p:sp>
    </p:spTree>
    <p:extLst>
      <p:ext uri="{BB962C8B-B14F-4D97-AF65-F5344CB8AC3E}">
        <p14:creationId xmlns:p14="http://schemas.microsoft.com/office/powerpoint/2010/main" val="270470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97526" y="136922"/>
            <a:ext cx="7180385" cy="59412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0457" y="1078706"/>
            <a:ext cx="3851031" cy="3652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2161" y="1078711"/>
            <a:ext cx="3852497" cy="1769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2161" y="2962280"/>
            <a:ext cx="3852497" cy="1769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02712DCB-1AE7-4F78-A1A3-56AB611C0E02}" type="slidenum">
              <a:rPr lang="en-GB"/>
              <a:pPr>
                <a:defRPr/>
              </a:pPr>
              <a:t>‹#›</a:t>
            </a:fld>
            <a:endParaRPr lang="en-GB" dirty="0"/>
          </a:p>
        </p:txBody>
      </p:sp>
    </p:spTree>
    <p:extLst>
      <p:ext uri="{BB962C8B-B14F-4D97-AF65-F5344CB8AC3E}">
        <p14:creationId xmlns:p14="http://schemas.microsoft.com/office/powerpoint/2010/main" val="292958053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cstate="print"/>
          <a:srcRect/>
          <a:stretch>
            <a:fillRect/>
          </a:stretch>
        </p:blipFill>
        <p:spPr bwMode="auto">
          <a:xfrm>
            <a:off x="334108" y="0"/>
            <a:ext cx="8475785" cy="3524250"/>
          </a:xfrm>
          <a:prstGeom prst="rect">
            <a:avLst/>
          </a:prstGeom>
          <a:noFill/>
          <a:ln w="9525">
            <a:noFill/>
            <a:miter lim="800000"/>
            <a:headEnd/>
            <a:tailEnd/>
          </a:ln>
        </p:spPr>
      </p:pic>
      <p:sp>
        <p:nvSpPr>
          <p:cNvPr id="5" name="Text Box 20"/>
          <p:cNvSpPr txBox="1">
            <a:spLocks noChangeArrowheads="1"/>
          </p:cNvSpPr>
          <p:nvPr/>
        </p:nvSpPr>
        <p:spPr bwMode="gray">
          <a:xfrm>
            <a:off x="681404" y="682297"/>
            <a:ext cx="5931877" cy="215444"/>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dirty="0">
                <a:solidFill>
                  <a:srgbClr val="FFFFFF"/>
                </a:solidFill>
                <a:cs typeface="Arial" charset="0"/>
              </a:rPr>
              <a:t>International Financial Reporting Standards</a:t>
            </a:r>
          </a:p>
        </p:txBody>
      </p:sp>
      <p:sp>
        <p:nvSpPr>
          <p:cNvPr id="6" name="Text Box 21"/>
          <p:cNvSpPr txBox="1">
            <a:spLocks noChangeArrowheads="1"/>
          </p:cNvSpPr>
          <p:nvPr/>
        </p:nvSpPr>
        <p:spPr bwMode="gray">
          <a:xfrm>
            <a:off x="700461" y="4413657"/>
            <a:ext cx="3738197" cy="276999"/>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900" dirty="0">
                <a:solidFill>
                  <a:srgbClr val="000000"/>
                </a:solidFill>
                <a:cs typeface="Arial" charset="0"/>
              </a:rPr>
              <a:t>The views expressed in this presentation are those of the presenter, </a:t>
            </a:r>
            <a:br>
              <a:rPr lang="en-GB" sz="900" dirty="0">
                <a:solidFill>
                  <a:srgbClr val="000000"/>
                </a:solidFill>
                <a:cs typeface="Arial" charset="0"/>
              </a:rPr>
            </a:br>
            <a:r>
              <a:rPr lang="en-GB" sz="900" dirty="0">
                <a:solidFill>
                  <a:srgbClr val="000000"/>
                </a:solidFill>
                <a:cs typeface="Arial" charset="0"/>
              </a:rPr>
              <a:t>not necessarily those of the IASB or IFRS Foundation.</a:t>
            </a:r>
          </a:p>
        </p:txBody>
      </p:sp>
      <p:sp>
        <p:nvSpPr>
          <p:cNvPr id="7" name="Rectangle 29"/>
          <p:cNvSpPr>
            <a:spLocks noChangeArrowheads="1"/>
          </p:cNvSpPr>
          <p:nvPr/>
        </p:nvSpPr>
        <p:spPr bwMode="gray">
          <a:xfrm>
            <a:off x="722439" y="4847035"/>
            <a:ext cx="5213838" cy="142875"/>
          </a:xfrm>
          <a:prstGeom prst="rect">
            <a:avLst/>
          </a:prstGeom>
          <a:noFill/>
          <a:ln>
            <a:noFill/>
          </a:ln>
          <a:effectLst/>
          <a:extLst/>
        </p:spPr>
        <p:txBody>
          <a:bodyPr lIns="0" tIns="0" rIns="0" bIns="0"/>
          <a:lstStyle/>
          <a:p>
            <a:pPr>
              <a:defRPr/>
            </a:pPr>
            <a:r>
              <a:rPr lang="en-GB" sz="600" dirty="0">
                <a:solidFill>
                  <a:srgbClr val="000000"/>
                </a:solidFill>
                <a:latin typeface="Arial"/>
                <a:cs typeface="Arial" charset="0"/>
              </a:rPr>
              <a:t>© 2011 IFRS Foundation.  30 Cannon Street  |  London EC4M 6XH  |  UK.  www.ifrs.org</a:t>
            </a:r>
          </a:p>
        </p:txBody>
      </p:sp>
      <p:pic>
        <p:nvPicPr>
          <p:cNvPr id="8" name="Picture 30" descr="IFRS TM logo_CMYK"/>
          <p:cNvPicPr>
            <a:picLocks noChangeAspect="1" noChangeArrowheads="1"/>
          </p:cNvPicPr>
          <p:nvPr/>
        </p:nvPicPr>
        <p:blipFill>
          <a:blip r:embed="rId3" cstate="print"/>
          <a:srcRect/>
          <a:stretch>
            <a:fillRect/>
          </a:stretch>
        </p:blipFill>
        <p:spPr bwMode="auto">
          <a:xfrm>
            <a:off x="6167804" y="4387465"/>
            <a:ext cx="2724150" cy="725090"/>
          </a:xfrm>
          <a:prstGeom prst="rect">
            <a:avLst/>
          </a:prstGeom>
          <a:noFill/>
          <a:ln w="9525">
            <a:noFill/>
            <a:miter lim="800000"/>
            <a:headEnd/>
            <a:tailEnd/>
          </a:ln>
        </p:spPr>
      </p:pic>
      <p:sp>
        <p:nvSpPr>
          <p:cNvPr id="3074" name="Rectangle 2"/>
          <p:cNvSpPr>
            <a:spLocks noGrp="1" noChangeArrowheads="1"/>
          </p:cNvSpPr>
          <p:nvPr>
            <p:ph type="ctrTitle"/>
          </p:nvPr>
        </p:nvSpPr>
        <p:spPr>
          <a:xfrm>
            <a:off x="3481756" y="1435894"/>
            <a:ext cx="5046785" cy="1463279"/>
          </a:xfrm>
        </p:spPr>
        <p:txBody>
          <a:bodyPr/>
          <a:lstStyle>
            <a:lvl1pPr algn="r">
              <a:defRPr sz="32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2971800"/>
            <a:ext cx="5046785" cy="396479"/>
          </a:xfrm>
        </p:spPr>
        <p:txBody>
          <a:bodyPr/>
          <a:lstStyle>
            <a:lvl1pPr marL="0" indent="0" algn="r">
              <a:lnSpc>
                <a:spcPct val="90000"/>
              </a:lnSpc>
              <a:buFontTx/>
              <a:buNone/>
              <a:defRPr sz="13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278606"/>
            <a:ext cx="1189892" cy="209550"/>
          </a:xfrm>
          <a:prstGeom prst="rect">
            <a:avLst/>
          </a:prstGeom>
          <a:extLst/>
        </p:spPr>
        <p:txBody>
          <a:bodyPr vert="horz" wrap="square" lIns="0" tIns="0" rIns="0" bIns="0" numCol="1" anchor="t" anchorCtr="0" compatLnSpc="1">
            <a:prstTxWarp prst="textNoShape">
              <a:avLst/>
            </a:prstTxWarp>
          </a:bodyPr>
          <a:lstStyle>
            <a:lvl1pPr>
              <a:defRPr sz="1000" dirty="0">
                <a:solidFill>
                  <a:srgbClr val="5F6062"/>
                </a:solidFill>
                <a:cs typeface="+mn-cs"/>
              </a:defRPr>
            </a:lvl1pPr>
          </a:lstStyle>
          <a:p>
            <a:pPr>
              <a:defRPr/>
            </a:pPr>
            <a:endParaRPr lang="en-GB">
              <a:latin typeface="Arial"/>
            </a:endParaRPr>
          </a:p>
        </p:txBody>
      </p:sp>
    </p:spTree>
    <p:extLst>
      <p:ext uri="{BB962C8B-B14F-4D97-AF65-F5344CB8AC3E}">
        <p14:creationId xmlns:p14="http://schemas.microsoft.com/office/powerpoint/2010/main" val="103519264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1"/>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February 2012 Basel ATF meeting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8FBDD98-AA64-4E8D-BBA5-7B60474D786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840516153"/>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27282" indent="-227282">
              <a:lnSpc>
                <a:spcPct val="100000"/>
              </a:lnSpc>
              <a:spcBef>
                <a:spcPts val="798"/>
              </a:spcBef>
              <a:buClr>
                <a:schemeClr val="bg2"/>
              </a:buClr>
              <a:buFont typeface="Arial" pitchFamily="34" charset="0"/>
              <a:buChar char="•"/>
              <a:defRPr sz="2200"/>
            </a:lvl2pPr>
            <a:lvl3pPr marL="527618" indent="-227282">
              <a:defRPr sz="2000"/>
            </a:lvl3pPr>
            <a:lvl4pPr marL="844189" indent="-227282">
              <a:defRPr/>
            </a:lvl4pPr>
            <a:lvl5pPr marL="1152643" indent="-227282">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February 2012 Basel ATF meeting</a:t>
            </a:r>
          </a:p>
          <a:p>
            <a:pPr>
              <a:defRPr/>
            </a:pP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AA829F9-D2D0-40F6-A37D-6B8C1D1A3EE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8169466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08454" indent="-308454">
              <a:lnSpc>
                <a:spcPct val="100000"/>
              </a:lnSpc>
              <a:buFont typeface="Wingdings" pitchFamily="2" charset="2"/>
              <a:buChar char="ü"/>
              <a:defRPr/>
            </a:lvl1pPr>
            <a:lvl2pPr marL="763017" indent="-308454">
              <a:spcBef>
                <a:spcPts val="798"/>
              </a:spcBef>
              <a:buClr>
                <a:schemeClr val="bg2"/>
              </a:buClr>
              <a:buFont typeface="Wingdings" pitchFamily="2" charset="2"/>
              <a:buChar char=""/>
              <a:defRPr sz="2000"/>
            </a:lvl2pPr>
            <a:lvl3pPr marL="1152643" indent="-227282">
              <a:defRPr sz="1900"/>
            </a:lvl3pPr>
            <a:lvl4pPr marL="1152643" indent="-227282">
              <a:tabLst/>
              <a:defRPr sz="1900"/>
            </a:lvl4pPr>
            <a:lvl5pPr marL="1152643" indent="-227282">
              <a:tabLs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February 2012 Basel ATF meeting</a:t>
            </a:r>
          </a:p>
          <a:p>
            <a:pPr>
              <a:defRPr/>
            </a:pP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F0DBC74-ED40-4463-8EE2-3D55F1340C4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3952938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 SignPost">
    <p:spTree>
      <p:nvGrpSpPr>
        <p:cNvPr id="1" name=""/>
        <p:cNvGrpSpPr/>
        <p:nvPr/>
      </p:nvGrpSpPr>
      <p:grpSpPr>
        <a:xfrm>
          <a:off x="0" y="0"/>
          <a:ext cx="0" cy="0"/>
          <a:chOff x="0" y="0"/>
          <a:chExt cx="0" cy="0"/>
        </a:xfrm>
      </p:grpSpPr>
      <p:pic>
        <p:nvPicPr>
          <p:cNvPr id="4" name="Picture 24" descr="pp template 8"/>
          <p:cNvPicPr>
            <a:picLocks noChangeAspect="1" noChangeArrowheads="1"/>
          </p:cNvPicPr>
          <p:nvPr/>
        </p:nvPicPr>
        <p:blipFill>
          <a:blip r:embed="rId2" cstate="print">
            <a:extLst>
              <a:ext uri="{28A0092B-C50C-407E-A947-70E740481C1C}">
                <a14:useLocalDpi xmlns:a14="http://schemas.microsoft.com/office/drawing/2010/main" val="0"/>
              </a:ext>
            </a:extLst>
          </a:blip>
          <a:srcRect t="3088"/>
          <a:stretch>
            <a:fillRect/>
          </a:stretch>
        </p:blipFill>
        <p:spPr bwMode="auto">
          <a:xfrm>
            <a:off x="266707" y="0"/>
            <a:ext cx="8609135" cy="358735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21"/>
          <p:cNvSpPr txBox="1">
            <a:spLocks noChangeArrowheads="1"/>
          </p:cNvSpPr>
          <p:nvPr/>
        </p:nvSpPr>
        <p:spPr bwMode="gray">
          <a:xfrm>
            <a:off x="703391" y="4514859"/>
            <a:ext cx="3738197" cy="246221"/>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800"/>
              <a:t>The views expressed in this presentation are those of the presenter, </a:t>
            </a:r>
            <a:br>
              <a:rPr lang="en-GB" sz="800"/>
            </a:br>
            <a:r>
              <a:rPr lang="en-GB" sz="800"/>
              <a:t>not necessarily those of the IASB or IFRS Foundation.</a:t>
            </a:r>
          </a:p>
        </p:txBody>
      </p:sp>
      <p:sp>
        <p:nvSpPr>
          <p:cNvPr id="6" name="Rectangle 29"/>
          <p:cNvSpPr>
            <a:spLocks noChangeArrowheads="1"/>
          </p:cNvSpPr>
          <p:nvPr/>
        </p:nvSpPr>
        <p:spPr bwMode="gray">
          <a:xfrm>
            <a:off x="703385" y="4847035"/>
            <a:ext cx="52138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sz="600" dirty="0"/>
          </a:p>
        </p:txBody>
      </p:sp>
      <p:sp>
        <p:nvSpPr>
          <p:cNvPr id="7" name="Text Box 20"/>
          <p:cNvSpPr txBox="1">
            <a:spLocks noChangeArrowheads="1"/>
          </p:cNvSpPr>
          <p:nvPr/>
        </p:nvSpPr>
        <p:spPr bwMode="gray">
          <a:xfrm>
            <a:off x="681404" y="653715"/>
            <a:ext cx="5931877" cy="215444"/>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a:solidFill>
                  <a:schemeClr val="bg1"/>
                </a:solidFill>
                <a:ea typeface="+mn-ea"/>
              </a:rPr>
              <a:t>International Financial Reporting Standards</a:t>
            </a:r>
          </a:p>
        </p:txBody>
      </p:sp>
      <p:sp>
        <p:nvSpPr>
          <p:cNvPr id="3074" name="Rectangle 2"/>
          <p:cNvSpPr>
            <a:spLocks noGrp="1" noChangeArrowheads="1"/>
          </p:cNvSpPr>
          <p:nvPr>
            <p:ph type="ctrTitle" hasCustomPrompt="1"/>
          </p:nvPr>
        </p:nvSpPr>
        <p:spPr>
          <a:xfrm>
            <a:off x="3481756" y="1435894"/>
            <a:ext cx="5046785" cy="1463279"/>
          </a:xfrm>
        </p:spPr>
        <p:txBody>
          <a:bodyPr/>
          <a:lstStyle>
            <a:lvl1pPr algn="r">
              <a:defRPr sz="2700" b="0">
                <a:solidFill>
                  <a:schemeClr val="bg1"/>
                </a:solidFill>
              </a:defRPr>
            </a:lvl1pPr>
          </a:lstStyle>
          <a:p>
            <a:pPr lvl="0"/>
            <a:r>
              <a:rPr lang="en-US" noProof="0" dirty="0" smtClean="0"/>
              <a:t>Click to edit Master title style (32)</a:t>
            </a:r>
            <a:endParaRPr lang="en-GB" noProof="0" dirty="0" smtClean="0"/>
          </a:p>
        </p:txBody>
      </p:sp>
      <p:sp>
        <p:nvSpPr>
          <p:cNvPr id="3075" name="Rectangle 3"/>
          <p:cNvSpPr>
            <a:spLocks noGrp="1" noChangeArrowheads="1"/>
          </p:cNvSpPr>
          <p:nvPr>
            <p:ph type="subTitle" idx="1" hasCustomPrompt="1"/>
          </p:nvPr>
        </p:nvSpPr>
        <p:spPr>
          <a:xfrm>
            <a:off x="3481756" y="2971800"/>
            <a:ext cx="5046785" cy="396479"/>
          </a:xfrm>
        </p:spPr>
        <p:txBody>
          <a:bodyPr/>
          <a:lstStyle>
            <a:lvl1pPr marL="0" indent="0" algn="r">
              <a:lnSpc>
                <a:spcPct val="90000"/>
              </a:lnSpc>
              <a:buFontTx/>
              <a:buNone/>
              <a:defRPr sz="1300">
                <a:solidFill>
                  <a:schemeClr val="bg1"/>
                </a:solidFill>
              </a:defRPr>
            </a:lvl1pPr>
          </a:lstStyle>
          <a:p>
            <a:pPr lvl="0"/>
            <a:r>
              <a:rPr lang="en-US" noProof="0" dirty="0" smtClean="0"/>
              <a:t>Click to edit Master subtitle style (15)</a:t>
            </a:r>
            <a:endParaRPr lang="en-GB" noProof="0" dirty="0" smtClean="0"/>
          </a:p>
        </p:txBody>
      </p:sp>
      <p:sp>
        <p:nvSpPr>
          <p:cNvPr id="9" name="Rectangle 4"/>
          <p:cNvSpPr>
            <a:spLocks noGrp="1" noChangeArrowheads="1"/>
          </p:cNvSpPr>
          <p:nvPr>
            <p:ph type="dt" sz="half" idx="10"/>
          </p:nvPr>
        </p:nvSpPr>
        <p:spPr bwMode="gray">
          <a:xfrm>
            <a:off x="701920" y="278606"/>
            <a:ext cx="1189892" cy="209550"/>
          </a:xfrm>
          <a:prstGeom prst="rect">
            <a:avLst/>
          </a:prstGeom>
          <a:extLst/>
        </p:spPr>
        <p:txBody>
          <a:bodyPr vert="horz" wrap="square" lIns="0" tIns="0" rIns="0" bIns="0" numCol="1" anchor="t" anchorCtr="0" compatLnSpc="1">
            <a:prstTxWarp prst="textNoShape">
              <a:avLst/>
            </a:prstTxWarp>
          </a:bodyPr>
          <a:lstStyle>
            <a:lvl1pPr>
              <a:defRPr sz="1000">
                <a:solidFill>
                  <a:srgbClr val="5F6062"/>
                </a:solidFill>
                <a:ea typeface="+mn-ea"/>
                <a:cs typeface="+mn-cs"/>
              </a:defRPr>
            </a:lvl1pPr>
          </a:lstStyle>
          <a:p>
            <a:pPr>
              <a:defRPr/>
            </a:pPr>
            <a:endParaRPr lang="en-GB"/>
          </a:p>
        </p:txBody>
      </p:sp>
      <p:sp>
        <p:nvSpPr>
          <p:cNvPr id="10" name="Rectangle 5"/>
          <p:cNvSpPr>
            <a:spLocks noGrp="1" noChangeArrowheads="1"/>
          </p:cNvSpPr>
          <p:nvPr>
            <p:ph type="ftr" sz="quarter" idx="11"/>
          </p:nvPr>
        </p:nvSpPr>
        <p:spPr>
          <a:xfrm>
            <a:off x="700454" y="4847035"/>
            <a:ext cx="5647592" cy="142875"/>
          </a:xfrm>
          <a:ln/>
        </p:spPr>
        <p:txBody>
          <a:bodyPr/>
          <a:lstStyle>
            <a:lvl1pPr>
              <a:defRPr/>
            </a:lvl1pPr>
          </a:lstStyle>
          <a:p>
            <a:pPr>
              <a:defRPr/>
            </a:pPr>
            <a:r>
              <a:rPr lang="en-GB" smtClean="0"/>
              <a:t>© IFRS Foundation.  30 Cannon Street  |  London EC4M 6XH  |  UK.  www.ifrs.org</a:t>
            </a:r>
            <a:endParaRPr lang="en-GB"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8059" y="4515966"/>
            <a:ext cx="2350302" cy="62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8185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11" descr="11275 PPT divider_150_rgb_GH"/>
          <p:cNvPicPr>
            <a:picLocks noChangeAspect="1" noChangeArrowheads="1"/>
          </p:cNvPicPr>
          <p:nvPr/>
        </p:nvPicPr>
        <p:blipFill>
          <a:blip r:embed="rId2" cstate="print"/>
          <a:srcRect/>
          <a:stretch>
            <a:fillRect/>
          </a:stretch>
        </p:blipFill>
        <p:spPr bwMode="auto">
          <a:xfrm>
            <a:off x="331180" y="0"/>
            <a:ext cx="8475785" cy="3525441"/>
          </a:xfrm>
          <a:prstGeom prst="rect">
            <a:avLst/>
          </a:prstGeom>
          <a:noFill/>
          <a:ln w="9525">
            <a:noFill/>
            <a:miter lim="800000"/>
            <a:headEnd/>
            <a:tailEnd/>
          </a:ln>
        </p:spPr>
      </p:pic>
      <p:sp>
        <p:nvSpPr>
          <p:cNvPr id="5" name="Text Box 7"/>
          <p:cNvSpPr txBox="1">
            <a:spLocks noChangeArrowheads="1"/>
          </p:cNvSpPr>
          <p:nvPr/>
        </p:nvSpPr>
        <p:spPr bwMode="gray">
          <a:xfrm>
            <a:off x="681404" y="682297"/>
            <a:ext cx="5931877" cy="215444"/>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dirty="0">
                <a:solidFill>
                  <a:srgbClr val="FFFFFF"/>
                </a:solidFill>
                <a:cs typeface="Arial" charset="0"/>
              </a:rPr>
              <a:t>International Financial Reporting Standards</a:t>
            </a:r>
          </a:p>
        </p:txBody>
      </p:sp>
      <p:sp>
        <p:nvSpPr>
          <p:cNvPr id="6" name="Text Box 9"/>
          <p:cNvSpPr txBox="1">
            <a:spLocks noChangeArrowheads="1"/>
          </p:cNvSpPr>
          <p:nvPr/>
        </p:nvSpPr>
        <p:spPr bwMode="gray">
          <a:xfrm>
            <a:off x="700461" y="4412466"/>
            <a:ext cx="3738197" cy="276999"/>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900" dirty="0">
                <a:solidFill>
                  <a:srgbClr val="5F6062"/>
                </a:solidFill>
                <a:cs typeface="Arial" charset="0"/>
              </a:rPr>
              <a:t>The views expressed in this presentation are those of the presenter, </a:t>
            </a:r>
            <a:br>
              <a:rPr lang="en-GB" sz="900" dirty="0">
                <a:solidFill>
                  <a:srgbClr val="5F6062"/>
                </a:solidFill>
                <a:cs typeface="Arial" charset="0"/>
              </a:rPr>
            </a:br>
            <a:r>
              <a:rPr lang="en-GB" sz="900" dirty="0">
                <a:solidFill>
                  <a:srgbClr val="5F6062"/>
                </a:solidFill>
                <a:cs typeface="Arial" charset="0"/>
              </a:rPr>
              <a:t>not necessarily those of the IASB or IFRS Foundation</a:t>
            </a:r>
          </a:p>
        </p:txBody>
      </p:sp>
      <p:pic>
        <p:nvPicPr>
          <p:cNvPr id="7" name="Picture 13" descr="IFRS TM logo_CMYK"/>
          <p:cNvPicPr>
            <a:picLocks noChangeAspect="1" noChangeArrowheads="1"/>
          </p:cNvPicPr>
          <p:nvPr/>
        </p:nvPicPr>
        <p:blipFill>
          <a:blip r:embed="rId3" cstate="print"/>
          <a:srcRect/>
          <a:stretch>
            <a:fillRect/>
          </a:stretch>
        </p:blipFill>
        <p:spPr bwMode="auto">
          <a:xfrm>
            <a:off x="6167804" y="4387465"/>
            <a:ext cx="2724150" cy="725090"/>
          </a:xfrm>
          <a:prstGeom prst="rect">
            <a:avLst/>
          </a:prstGeom>
          <a:noFill/>
          <a:ln w="9525">
            <a:noFill/>
            <a:miter lim="800000"/>
            <a:headEnd/>
            <a:tailEnd/>
          </a:ln>
        </p:spPr>
      </p:pic>
      <p:sp>
        <p:nvSpPr>
          <p:cNvPr id="13" name="Rectangle 2"/>
          <p:cNvSpPr>
            <a:spLocks noGrp="1" noChangeArrowheads="1"/>
          </p:cNvSpPr>
          <p:nvPr>
            <p:ph type="ctrTitle"/>
          </p:nvPr>
        </p:nvSpPr>
        <p:spPr>
          <a:xfrm>
            <a:off x="3481756" y="1435894"/>
            <a:ext cx="5046785" cy="1463279"/>
          </a:xfrm>
        </p:spPr>
        <p:txBody>
          <a:bodyPr/>
          <a:lstStyle>
            <a:lvl1pPr algn="r">
              <a:defRPr sz="32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2971800"/>
            <a:ext cx="5046785" cy="396479"/>
          </a:xfrm>
        </p:spPr>
        <p:txBody>
          <a:bodyPr/>
          <a:lstStyle>
            <a:lvl1pPr marL="0" indent="0" algn="r">
              <a:lnSpc>
                <a:spcPct val="90000"/>
              </a:lnSpc>
              <a:buFontTx/>
              <a:buNone/>
              <a:defRPr sz="1300">
                <a:solidFill>
                  <a:schemeClr val="bg1"/>
                </a:solidFill>
              </a:defRPr>
            </a:lvl1pPr>
          </a:lstStyle>
          <a:p>
            <a:pPr lvl="0"/>
            <a:r>
              <a:rPr lang="en-US" noProof="0" smtClean="0"/>
              <a:t>Click to edit Master subtitle style</a:t>
            </a:r>
            <a:endParaRPr lang="en-GB" noProof="0" smtClean="0"/>
          </a:p>
        </p:txBody>
      </p:sp>
      <p:sp>
        <p:nvSpPr>
          <p:cNvPr id="8" name="Rectangle 7"/>
          <p:cNvSpPr>
            <a:spLocks noGrp="1" noChangeArrowheads="1"/>
          </p:cNvSpPr>
          <p:nvPr>
            <p:ph type="ftr" sz="quarter" idx="10"/>
          </p:nvPr>
        </p:nvSpPr>
        <p:spPr>
          <a:xfrm>
            <a:off x="700454" y="4847046"/>
            <a:ext cx="5647592" cy="144065"/>
          </a:xfrm>
        </p:spPr>
        <p:txBody>
          <a:bodyPr/>
          <a:lstStyle>
            <a:lvl1pPr>
              <a:defRPr sz="600" dirty="0"/>
            </a:lvl1pPr>
          </a:lstStyle>
          <a:p>
            <a:pPr>
              <a:defRPr/>
            </a:pPr>
            <a:r>
              <a:rPr lang="en-GB" smtClean="0">
                <a:solidFill>
                  <a:srgbClr val="5F6062"/>
                </a:solidFill>
              </a:rPr>
              <a:t>February 2012 Basel ATF meeting</a:t>
            </a:r>
          </a:p>
          <a:p>
            <a:pPr>
              <a:defRPr/>
            </a:pPr>
            <a:endParaRPr lang="en-GB">
              <a:solidFill>
                <a:srgbClr val="5F6062"/>
              </a:solidFill>
            </a:endParaRPr>
          </a:p>
        </p:txBody>
      </p:sp>
      <p:sp>
        <p:nvSpPr>
          <p:cNvPr id="9" name="Rectangle 4"/>
          <p:cNvSpPr>
            <a:spLocks noGrp="1" noChangeArrowheads="1"/>
          </p:cNvSpPr>
          <p:nvPr>
            <p:ph type="dt" sz="half" idx="11"/>
          </p:nvPr>
        </p:nvSpPr>
        <p:spPr bwMode="gray">
          <a:xfrm>
            <a:off x="701920" y="278606"/>
            <a:ext cx="1189892" cy="209550"/>
          </a:xfrm>
          <a:prstGeom prst="rect">
            <a:avLst/>
          </a:prstGeom>
          <a:extLst/>
        </p:spPr>
        <p:txBody>
          <a:bodyPr vert="horz" wrap="square" lIns="0" tIns="0" rIns="0" bIns="0" numCol="1" anchor="t" anchorCtr="0" compatLnSpc="1">
            <a:prstTxWarp prst="textNoShape">
              <a:avLst/>
            </a:prstTxWarp>
          </a:bodyPr>
          <a:lstStyle>
            <a:lvl1pPr>
              <a:defRPr sz="1000" dirty="0">
                <a:solidFill>
                  <a:srgbClr val="5F6062"/>
                </a:solidFill>
                <a:cs typeface="+mn-cs"/>
              </a:defRPr>
            </a:lvl1pPr>
          </a:lstStyle>
          <a:p>
            <a:pPr>
              <a:defRPr/>
            </a:pPr>
            <a:endParaRPr lang="en-GB">
              <a:latin typeface="Arial"/>
            </a:endParaRPr>
          </a:p>
        </p:txBody>
      </p:sp>
    </p:spTree>
    <p:extLst>
      <p:ext uri="{BB962C8B-B14F-4D97-AF65-F5344CB8AC3E}">
        <p14:creationId xmlns:p14="http://schemas.microsoft.com/office/powerpoint/2010/main" val="12316559"/>
      </p:ext>
    </p:extLst>
  </p:cSld>
  <p:clrMapOvr>
    <a:overrideClrMapping bg1="lt1" tx1="dk1" bg2="lt2" tx2="dk2" accent1="accent1" accent2="accent2" accent3="accent3" accent4="accent4" accent5="accent5" accent6="accent6" hlink="hlink" folHlink="folHlink"/>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005576"/>
            <a:ext cx="3780463" cy="479822"/>
          </a:xfrm>
        </p:spPr>
        <p:txBody>
          <a:bodyPr anchor="b"/>
          <a:lstStyle>
            <a:lvl1pPr marL="0" indent="0">
              <a:buNone/>
              <a:defRPr sz="2200" b="1">
                <a:solidFill>
                  <a:schemeClr val="bg2"/>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716805" y="1599642"/>
            <a:ext cx="3780463" cy="2963466"/>
          </a:xfrm>
        </p:spPr>
        <p:txBody>
          <a:bodyPr/>
          <a:lstStyle>
            <a:lvl1pPr>
              <a:spcBef>
                <a:spcPts val="798"/>
              </a:spcBef>
              <a:defRPr sz="2200"/>
            </a:lvl1pPr>
            <a:lvl2pPr>
              <a:defRPr sz="2000"/>
            </a:lvl2pPr>
            <a:lvl3pPr>
              <a:defRPr sz="1900"/>
            </a:lvl3pPr>
            <a:lvl4pPr>
              <a:defRPr sz="1900"/>
            </a:lvl4pPr>
            <a:lvl5pPr>
              <a:defRPr sz="19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005576"/>
            <a:ext cx="3914866" cy="479822"/>
          </a:xfrm>
        </p:spPr>
        <p:txBody>
          <a:bodyPr anchor="b"/>
          <a:lstStyle>
            <a:lvl1pPr marL="0" indent="0">
              <a:buNone/>
              <a:defRPr lang="en-US" sz="2200" b="1" dirty="0" smtClean="0">
                <a:solidFill>
                  <a:schemeClr val="bg2"/>
                </a:solidFill>
                <a:latin typeface="+mn-lt"/>
                <a:ea typeface="+mn-ea"/>
                <a:cs typeface="+mn-cs"/>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273" y="1599642"/>
            <a:ext cx="3914866" cy="2963466"/>
          </a:xfrm>
        </p:spPr>
        <p:txBody>
          <a:bodyPr/>
          <a:lstStyle>
            <a:lvl1pPr>
              <a:spcBef>
                <a:spcPts val="798"/>
              </a:spcBef>
              <a:defRPr sz="2200"/>
            </a:lvl1pPr>
            <a:lvl2pPr>
              <a:defRPr sz="2000"/>
            </a:lvl2pPr>
            <a:lvl3pPr>
              <a:defRPr sz="1900"/>
            </a:lvl3pPr>
            <a:lvl4pPr>
              <a:defRPr sz="1900"/>
            </a:lvl4pPr>
            <a:lvl5pPr>
              <a:defRPr sz="19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36922"/>
            <a:ext cx="6773008" cy="59412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endParaRPr lang="en-GB" dirty="0">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60A92E7-EFDA-4541-B7D4-D7FB2ABAE63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041545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078706"/>
            <a:ext cx="3738608" cy="3652838"/>
          </a:xfrm>
        </p:spPr>
        <p:txBody>
          <a:bodyPr/>
          <a:lstStyle>
            <a:lvl1pPr>
              <a:lnSpc>
                <a:spcPct val="100000"/>
              </a:lnSpc>
              <a:spcBef>
                <a:spcPts val="798"/>
              </a:spcBef>
              <a:defRPr sz="2200"/>
            </a:lvl1pPr>
            <a:lvl2pPr>
              <a:defRPr sz="2000"/>
            </a:lvl2pPr>
            <a:lvl3pPr>
              <a:defRPr sz="1900"/>
            </a:lvl3pPr>
            <a:lvl4pPr>
              <a:defRPr sz="1900"/>
            </a:lvl4pPr>
            <a:lvl5pPr>
              <a:defRPr sz="19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078706"/>
            <a:ext cx="3738462" cy="3652838"/>
          </a:xfrm>
        </p:spPr>
        <p:txBody>
          <a:bodyPr/>
          <a:lstStyle>
            <a:lvl1pPr>
              <a:lnSpc>
                <a:spcPct val="100000"/>
              </a:lnSpc>
              <a:spcBef>
                <a:spcPts val="798"/>
              </a:spcBef>
              <a:defRPr sz="2200"/>
            </a:lvl1pPr>
            <a:lvl2pPr>
              <a:defRPr sz="2000"/>
            </a:lvl2pPr>
            <a:lvl3pPr>
              <a:defRPr sz="1900"/>
            </a:lvl3pPr>
            <a:lvl4pPr>
              <a:defRPr sz="1900"/>
            </a:lvl4pPr>
            <a:lvl5pPr>
              <a:defRPr sz="19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GB" dirty="0" smtClean="0">
                <a:solidFill>
                  <a:srgbClr val="5F6062"/>
                </a:solidFill>
              </a:rPr>
              <a:t>February 2012 Basel ATF meeting</a:t>
            </a:r>
          </a:p>
          <a:p>
            <a:pPr>
              <a:defRPr/>
            </a:pPr>
            <a:endParaRPr lang="en-GB" dirty="0">
              <a:solidFill>
                <a:srgbClr val="5F6062"/>
              </a:solidFill>
            </a:endParaRPr>
          </a:p>
        </p:txBody>
      </p:sp>
      <p:sp>
        <p:nvSpPr>
          <p:cNvPr id="6" name="Slide Number Placeholder 5"/>
          <p:cNvSpPr>
            <a:spLocks noGrp="1"/>
          </p:cNvSpPr>
          <p:nvPr>
            <p:ph type="sldNum" sz="quarter" idx="11"/>
          </p:nvPr>
        </p:nvSpPr>
        <p:spPr/>
        <p:txBody>
          <a:bodyPr/>
          <a:lstStyle>
            <a:lvl1pPr>
              <a:defRPr/>
            </a:lvl1pPr>
          </a:lstStyle>
          <a:p>
            <a:pPr>
              <a:defRPr/>
            </a:pPr>
            <a:fld id="{E3728896-68B1-49C1-A55D-D920EE6D16D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817423337"/>
      </p:ext>
    </p:extLst>
  </p:cSld>
  <p:clrMapOvr>
    <a:overrideClrMapping bg1="lt1" tx1="dk1" bg2="lt2" tx2="dk2" accent1="accent1" accent2="accent2" accent3="accent3" accent4="accent4" accent5="accent5" accent6="accent6" hlink="hlink" folHlink="folHlink"/>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62" y="1078706"/>
            <a:ext cx="3672139" cy="3652838"/>
          </a:xfrm>
        </p:spPr>
        <p:txBody>
          <a:bodyPr/>
          <a:lstStyle>
            <a:lvl1pPr marL="0" indent="0">
              <a:lnSpc>
                <a:spcPct val="100000"/>
              </a:lnSpc>
              <a:buNone/>
              <a:defRPr sz="2200"/>
            </a:lvl1pPr>
            <a:lvl2pPr marL="292219" indent="-292219">
              <a:spcBef>
                <a:spcPts val="31"/>
              </a:spcBef>
              <a:buClr>
                <a:schemeClr val="bg2"/>
              </a:buClr>
              <a:buFont typeface="Arial" pitchFamily="34" charset="0"/>
              <a:buChar char="•"/>
              <a:defRPr sz="2000"/>
            </a:lvl2pPr>
            <a:lvl3pPr marL="527618" indent="-227282">
              <a:defRPr sz="1900"/>
            </a:lvl3pPr>
            <a:lvl4pPr marL="844189" indent="-227282">
              <a:defRPr sz="1900"/>
            </a:lvl4pPr>
            <a:lvl5pPr marL="844189" indent="-227282">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15" y="1059656"/>
            <a:ext cx="4188069" cy="3671888"/>
          </a:xfrm>
        </p:spPr>
        <p:txBody>
          <a:bodyPr/>
          <a:lstStyle/>
          <a:p>
            <a:pPr lvl="0"/>
            <a:r>
              <a:rPr lang="en-US" noProof="0" dirty="0" smtClean="0"/>
              <a:t>Click icon to add picture</a:t>
            </a:r>
            <a:endParaRPr lang="en-GB" noProof="0" dirty="0"/>
          </a:p>
        </p:txBody>
      </p:sp>
      <p:sp>
        <p:nvSpPr>
          <p:cNvPr id="5" name="Rectangle 5"/>
          <p:cNvSpPr>
            <a:spLocks noGrp="1" noChangeArrowheads="1"/>
          </p:cNvSpPr>
          <p:nvPr>
            <p:ph type="ftr" sz="quarter" idx="13"/>
          </p:nvPr>
        </p:nvSpPr>
        <p:spPr>
          <a:ln/>
        </p:spPr>
        <p:txBody>
          <a:bodyPr/>
          <a:lstStyle>
            <a:lvl1pPr>
              <a:defRPr/>
            </a:lvl1pPr>
          </a:lstStyle>
          <a:p>
            <a:pPr>
              <a:defRPr/>
            </a:pPr>
            <a:r>
              <a:rPr lang="en-GB" dirty="0" smtClean="0">
                <a:solidFill>
                  <a:srgbClr val="5F6062"/>
                </a:solidFill>
              </a:rPr>
              <a:t>February 2012 Basel ATF meeting</a:t>
            </a:r>
          </a:p>
          <a:p>
            <a:pPr>
              <a:defRPr/>
            </a:pPr>
            <a:endParaRPr lang="en-GB" dirty="0">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pPr>
              <a:defRPr/>
            </a:pPr>
            <a:fld id="{2B1691F6-12F6-4A9B-8846-5F4BFDC9D32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08940433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dirty="0" smtClean="0">
                <a:solidFill>
                  <a:srgbClr val="5F6062"/>
                </a:solidFill>
              </a:rPr>
              <a:t>February 2012 Basel ATF meeting</a:t>
            </a:r>
          </a:p>
          <a:p>
            <a:pPr>
              <a:defRPr/>
            </a:pPr>
            <a:endParaRPr lang="en-GB" dirty="0">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571F533-9B96-43CD-B122-F5F0C94D0C1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8962846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491630"/>
            <a:ext cx="5383983" cy="3132348"/>
          </a:xfrm>
        </p:spPr>
        <p:txBody>
          <a:bodyPr/>
          <a:lstStyle/>
          <a:p>
            <a:pPr lvl="0"/>
            <a:r>
              <a:rPr lang="en-US" noProof="0" dirty="0" smtClean="0"/>
              <a:t>Click icon to add chart</a:t>
            </a:r>
            <a:endParaRPr lang="en-GB" noProof="0" dirty="0"/>
          </a:p>
        </p:txBody>
      </p:sp>
      <p:sp>
        <p:nvSpPr>
          <p:cNvPr id="4" name="Rectangle 5"/>
          <p:cNvSpPr>
            <a:spLocks noGrp="1" noChangeArrowheads="1"/>
          </p:cNvSpPr>
          <p:nvPr>
            <p:ph type="ftr" sz="quarter" idx="13"/>
          </p:nvPr>
        </p:nvSpPr>
        <p:spPr>
          <a:ln/>
        </p:spPr>
        <p:txBody>
          <a:bodyPr/>
          <a:lstStyle>
            <a:lvl1pPr>
              <a:defRPr/>
            </a:lvl1pPr>
          </a:lstStyle>
          <a:p>
            <a:pPr>
              <a:defRPr/>
            </a:pPr>
            <a:r>
              <a:rPr lang="en-GB" dirty="0" smtClean="0">
                <a:solidFill>
                  <a:srgbClr val="5F6062"/>
                </a:solidFill>
              </a:rPr>
              <a:t>February 2012 Basel ATF meeting</a:t>
            </a:r>
          </a:p>
          <a:p>
            <a:pPr>
              <a:defRPr/>
            </a:pPr>
            <a:endParaRPr lang="en-GB" dirty="0">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pPr>
              <a:defRPr/>
            </a:pPr>
            <a:fld id="{5727E216-235B-45EF-8F2A-6F67B7A2453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7744955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533400" y="1314457"/>
            <a:ext cx="3962400" cy="33146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10" y="1314450"/>
            <a:ext cx="3962399" cy="33147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19"/>
          <p:cNvSpPr>
            <a:spLocks noGrp="1"/>
          </p:cNvSpPr>
          <p:nvPr>
            <p:ph type="sldNum" sz="quarter" idx="16"/>
          </p:nvPr>
        </p:nvSpPr>
        <p:spPr/>
        <p:txBody>
          <a:bodyPr/>
          <a:lstStyle>
            <a:lvl1pPr>
              <a:defRPr dirty="0" smtClean="0"/>
            </a:lvl1pPr>
          </a:lstStyle>
          <a:p>
            <a:pPr>
              <a:defRPr/>
            </a:pPr>
            <a:r>
              <a:rPr lang="en-GB">
                <a:solidFill>
                  <a:srgbClr val="FFFFFF"/>
                </a:solidFill>
              </a:rPr>
              <a:t> </a:t>
            </a:r>
            <a:fld id="{DDCCAE90-5163-484C-9668-2619410AD349}" type="slidenum">
              <a:rPr lang="en-GB">
                <a:solidFill>
                  <a:srgbClr val="FFFFFF"/>
                </a:solidFill>
              </a:rPr>
              <a:pPr>
                <a:defRPr/>
              </a:pPr>
              <a:t>‹#›</a:t>
            </a:fld>
            <a:endParaRPr lang="en-GB">
              <a:solidFill>
                <a:srgbClr val="FFFFFF"/>
              </a:solidFill>
            </a:endParaRPr>
          </a:p>
        </p:txBody>
      </p:sp>
      <p:sp>
        <p:nvSpPr>
          <p:cNvPr id="6" name="Rectangle 5"/>
          <p:cNvSpPr>
            <a:spLocks noGrp="1" noChangeArrowheads="1"/>
          </p:cNvSpPr>
          <p:nvPr>
            <p:ph type="ftr" sz="quarter" idx="10"/>
          </p:nvPr>
        </p:nvSpPr>
        <p:spPr>
          <a:xfrm>
            <a:off x="700454" y="4847035"/>
            <a:ext cx="5647592" cy="142875"/>
          </a:xfrm>
          <a:ln/>
        </p:spPr>
        <p:txBody>
          <a:bodyPr/>
          <a:lstStyle>
            <a:lvl1pPr>
              <a:defRPr/>
            </a:lvl1pPr>
          </a:lstStyle>
          <a:p>
            <a:pPr>
              <a:defRPr/>
            </a:pPr>
            <a:r>
              <a:rPr lang="en-GB" dirty="0" smtClean="0">
                <a:solidFill>
                  <a:srgbClr val="5F6062"/>
                </a:solidFill>
              </a:rPr>
              <a:t>February 2012 Basel ATF meeting</a:t>
            </a:r>
            <a:endParaRPr lang="en-GB" dirty="0">
              <a:solidFill>
                <a:srgbClr val="5F6062"/>
              </a:solidFill>
            </a:endParaRPr>
          </a:p>
        </p:txBody>
      </p:sp>
    </p:spTree>
    <p:extLst>
      <p:ext uri="{BB962C8B-B14F-4D97-AF65-F5344CB8AC3E}">
        <p14:creationId xmlns:p14="http://schemas.microsoft.com/office/powerpoint/2010/main" val="3592383744"/>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8" descr="11275_Signpost_72_rgb"/>
          <p:cNvPicPr>
            <a:picLocks noChangeAspect="1" noChangeArrowheads="1"/>
          </p:cNvPicPr>
          <p:nvPr/>
        </p:nvPicPr>
        <p:blipFill>
          <a:blip r:embed="rId2" cstate="print"/>
          <a:srcRect/>
          <a:stretch>
            <a:fillRect/>
          </a:stretch>
        </p:blipFill>
        <p:spPr bwMode="auto">
          <a:xfrm>
            <a:off x="334108" y="0"/>
            <a:ext cx="8475785" cy="3524250"/>
          </a:xfrm>
          <a:prstGeom prst="rect">
            <a:avLst/>
          </a:prstGeom>
          <a:noFill/>
          <a:ln w="9525">
            <a:noFill/>
            <a:miter lim="800000"/>
            <a:headEnd/>
            <a:tailEnd/>
          </a:ln>
        </p:spPr>
      </p:pic>
      <p:sp>
        <p:nvSpPr>
          <p:cNvPr id="5" name="Text Box 20"/>
          <p:cNvSpPr txBox="1">
            <a:spLocks noChangeArrowheads="1"/>
          </p:cNvSpPr>
          <p:nvPr/>
        </p:nvSpPr>
        <p:spPr bwMode="gray">
          <a:xfrm>
            <a:off x="681404" y="682294"/>
            <a:ext cx="5931877" cy="215444"/>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dirty="0">
                <a:solidFill>
                  <a:srgbClr val="FFFFFF"/>
                </a:solidFill>
                <a:cs typeface="Arial" charset="0"/>
              </a:rPr>
              <a:t>International Financial Reporting Standards</a:t>
            </a:r>
          </a:p>
        </p:txBody>
      </p:sp>
      <p:sp>
        <p:nvSpPr>
          <p:cNvPr id="6" name="Text Box 21"/>
          <p:cNvSpPr txBox="1">
            <a:spLocks noChangeArrowheads="1"/>
          </p:cNvSpPr>
          <p:nvPr/>
        </p:nvSpPr>
        <p:spPr bwMode="gray">
          <a:xfrm>
            <a:off x="700462" y="4413659"/>
            <a:ext cx="3738197" cy="276999"/>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900" dirty="0">
                <a:solidFill>
                  <a:srgbClr val="000000"/>
                </a:solidFill>
                <a:cs typeface="Arial" charset="0"/>
              </a:rPr>
              <a:t>The views expressed in this presentation are those of the presenter, </a:t>
            </a:r>
            <a:br>
              <a:rPr lang="en-GB" sz="900" dirty="0">
                <a:solidFill>
                  <a:srgbClr val="000000"/>
                </a:solidFill>
                <a:cs typeface="Arial" charset="0"/>
              </a:rPr>
            </a:br>
            <a:r>
              <a:rPr lang="en-GB" sz="900" dirty="0">
                <a:solidFill>
                  <a:srgbClr val="000000"/>
                </a:solidFill>
                <a:cs typeface="Arial" charset="0"/>
              </a:rPr>
              <a:t>not necessarily those of the IASB or IFRS Foundation.</a:t>
            </a:r>
          </a:p>
        </p:txBody>
      </p:sp>
      <p:sp>
        <p:nvSpPr>
          <p:cNvPr id="7" name="Rectangle 29"/>
          <p:cNvSpPr>
            <a:spLocks noChangeArrowheads="1"/>
          </p:cNvSpPr>
          <p:nvPr/>
        </p:nvSpPr>
        <p:spPr bwMode="gray">
          <a:xfrm>
            <a:off x="722439" y="4847035"/>
            <a:ext cx="5213838" cy="142875"/>
          </a:xfrm>
          <a:prstGeom prst="rect">
            <a:avLst/>
          </a:prstGeom>
          <a:noFill/>
          <a:ln>
            <a:noFill/>
          </a:ln>
          <a:effectLst/>
          <a:extLst/>
        </p:spPr>
        <p:txBody>
          <a:bodyPr lIns="0" tIns="0" rIns="0" bIns="0"/>
          <a:lstStyle/>
          <a:p>
            <a:pPr>
              <a:defRPr/>
            </a:pPr>
            <a:r>
              <a:rPr lang="en-GB" sz="600" dirty="0">
                <a:solidFill>
                  <a:srgbClr val="000000"/>
                </a:solidFill>
                <a:latin typeface="Arial"/>
                <a:cs typeface="Arial" charset="0"/>
              </a:rPr>
              <a:t>© 2011 IFRS Foundation.  30 Cannon Street  |  London EC4M 6XH  |  UK.  www.ifrs.org</a:t>
            </a:r>
          </a:p>
        </p:txBody>
      </p:sp>
      <p:pic>
        <p:nvPicPr>
          <p:cNvPr id="8" name="Picture 30" descr="IFRS TM logo_CMYK"/>
          <p:cNvPicPr>
            <a:picLocks noChangeAspect="1" noChangeArrowheads="1"/>
          </p:cNvPicPr>
          <p:nvPr/>
        </p:nvPicPr>
        <p:blipFill>
          <a:blip r:embed="rId3" cstate="print"/>
          <a:srcRect/>
          <a:stretch>
            <a:fillRect/>
          </a:stretch>
        </p:blipFill>
        <p:spPr bwMode="auto">
          <a:xfrm>
            <a:off x="6167804" y="4387466"/>
            <a:ext cx="2724150" cy="725090"/>
          </a:xfrm>
          <a:prstGeom prst="rect">
            <a:avLst/>
          </a:prstGeom>
          <a:noFill/>
          <a:ln w="9525">
            <a:noFill/>
            <a:miter lim="800000"/>
            <a:headEnd/>
            <a:tailEnd/>
          </a:ln>
        </p:spPr>
      </p:pic>
      <p:sp>
        <p:nvSpPr>
          <p:cNvPr id="3074" name="Rectangle 2"/>
          <p:cNvSpPr>
            <a:spLocks noGrp="1" noChangeArrowheads="1"/>
          </p:cNvSpPr>
          <p:nvPr>
            <p:ph type="ctrTitle"/>
          </p:nvPr>
        </p:nvSpPr>
        <p:spPr>
          <a:xfrm>
            <a:off x="3481756" y="1435894"/>
            <a:ext cx="5046785" cy="1463279"/>
          </a:xfrm>
        </p:spPr>
        <p:txBody>
          <a:bodyPr/>
          <a:lstStyle>
            <a:lvl1pPr algn="r">
              <a:defRPr sz="3200" b="0">
                <a:solidFill>
                  <a:schemeClr val="bg1"/>
                </a:solidFill>
              </a:defRPr>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3481756" y="2971800"/>
            <a:ext cx="5046785" cy="396479"/>
          </a:xfrm>
        </p:spPr>
        <p:txBody>
          <a:bodyPr/>
          <a:lstStyle>
            <a:lvl1pPr marL="0" indent="0" algn="r">
              <a:lnSpc>
                <a:spcPct val="90000"/>
              </a:lnSpc>
              <a:buFontTx/>
              <a:buNone/>
              <a:defRPr sz="1300">
                <a:solidFill>
                  <a:schemeClr val="bg1"/>
                </a:solidFill>
              </a:defRPr>
            </a:lvl1pPr>
          </a:lstStyle>
          <a:p>
            <a:pPr lvl="0"/>
            <a:r>
              <a:rPr lang="en-US" noProof="0" smtClean="0"/>
              <a:t>Click to edit Master subtitle style</a:t>
            </a:r>
            <a:endParaRPr lang="en-GB" noProof="0" smtClean="0"/>
          </a:p>
        </p:txBody>
      </p:sp>
      <p:sp>
        <p:nvSpPr>
          <p:cNvPr id="9" name="Rectangle 4"/>
          <p:cNvSpPr>
            <a:spLocks noGrp="1" noChangeArrowheads="1"/>
          </p:cNvSpPr>
          <p:nvPr>
            <p:ph type="dt" sz="half" idx="10"/>
          </p:nvPr>
        </p:nvSpPr>
        <p:spPr bwMode="gray">
          <a:xfrm>
            <a:off x="701920" y="278606"/>
            <a:ext cx="1189892" cy="209550"/>
          </a:xfrm>
          <a:prstGeom prst="rect">
            <a:avLst/>
          </a:prstGeom>
          <a:extLst/>
        </p:spPr>
        <p:txBody>
          <a:bodyPr vert="horz" wrap="square" lIns="0" tIns="0" rIns="0" bIns="0" numCol="1" anchor="t" anchorCtr="0" compatLnSpc="1">
            <a:prstTxWarp prst="textNoShape">
              <a:avLst/>
            </a:prstTxWarp>
          </a:bodyPr>
          <a:lstStyle>
            <a:lvl1pPr>
              <a:defRPr sz="1000" dirty="0">
                <a:solidFill>
                  <a:srgbClr val="5F6062"/>
                </a:solidFill>
                <a:cs typeface="+mn-cs"/>
              </a:defRPr>
            </a:lvl1pPr>
          </a:lstStyle>
          <a:p>
            <a:pPr>
              <a:defRPr/>
            </a:pPr>
            <a:endParaRPr lang="en-GB">
              <a:latin typeface="Arial"/>
            </a:endParaRPr>
          </a:p>
        </p:txBody>
      </p:sp>
    </p:spTree>
    <p:extLst>
      <p:ext uri="{BB962C8B-B14F-4D97-AF65-F5344CB8AC3E}">
        <p14:creationId xmlns:p14="http://schemas.microsoft.com/office/powerpoint/2010/main" val="35209939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1"/>
              </a:spcBef>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B8FBDD98-AA64-4E8D-BBA5-7B60474D786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878754933"/>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27282" indent="-227282">
              <a:lnSpc>
                <a:spcPct val="100000"/>
              </a:lnSpc>
              <a:spcBef>
                <a:spcPts val="798"/>
              </a:spcBef>
              <a:buClr>
                <a:schemeClr val="bg2"/>
              </a:buClr>
              <a:buFont typeface="Arial" pitchFamily="34" charset="0"/>
              <a:buChar char="•"/>
              <a:defRPr sz="2200"/>
            </a:lvl2pPr>
            <a:lvl3pPr marL="527618" indent="-227282">
              <a:defRPr sz="2000"/>
            </a:lvl3pPr>
            <a:lvl4pPr marL="844189" indent="-227282">
              <a:defRPr/>
            </a:lvl4pPr>
            <a:lvl5pPr marL="1152643" indent="-227282">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AA829F9-D2D0-40F6-A37D-6B8C1D1A3EEC}"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1349391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lnSpc>
                <a:spcPct val="100000"/>
              </a:lnSpc>
              <a:defRPr/>
            </a:lvl1pPr>
            <a:lvl2pPr>
              <a:spcBef>
                <a:spcPts val="31"/>
              </a:spcBef>
              <a:defRPr/>
            </a:lvl2pPr>
          </a:lstStyle>
          <a:p>
            <a:pPr lvl="0"/>
            <a:r>
              <a:rPr lang="en-US" dirty="0" smtClean="0"/>
              <a:t>Click to edit Master text styles (22)</a:t>
            </a:r>
          </a:p>
          <a:p>
            <a:pPr lvl="1"/>
            <a:r>
              <a:rPr lang="en-US" dirty="0" smtClean="0"/>
              <a:t>Second level (20)</a:t>
            </a:r>
          </a:p>
          <a:p>
            <a:pPr lvl="2"/>
            <a:r>
              <a:rPr lang="en-US" dirty="0" smtClean="0"/>
              <a:t>Third level (18)</a:t>
            </a:r>
          </a:p>
          <a:p>
            <a:pPr lvl="3"/>
            <a:r>
              <a:rPr lang="en-US" dirty="0" smtClean="0"/>
              <a:t>Fourth level (18)</a:t>
            </a:r>
          </a:p>
          <a:p>
            <a:pPr lvl="4"/>
            <a:r>
              <a:rPr lang="en-US" dirty="0" smtClean="0"/>
              <a:t>Fifth level (18)</a:t>
            </a:r>
            <a:endParaRPr lang="en-GB" dirty="0" smtClean="0"/>
          </a:p>
        </p:txBody>
      </p:sp>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smtClean="0"/>
              <a:t>© IFRS Foundation.  30 Cannon Street  |  London EC4M 6XH  |  UK.  www.ifrs.org</a:t>
            </a:r>
            <a:endParaRPr lang="en-GB" dirty="0"/>
          </a:p>
        </p:txBody>
      </p:sp>
      <p:sp>
        <p:nvSpPr>
          <p:cNvPr id="5" name="Rectangle 6"/>
          <p:cNvSpPr>
            <a:spLocks noGrp="1" noChangeArrowheads="1"/>
          </p:cNvSpPr>
          <p:nvPr>
            <p:ph type="sldNum" sz="quarter" idx="11"/>
          </p:nvPr>
        </p:nvSpPr>
        <p:spPr>
          <a:ln/>
        </p:spPr>
        <p:txBody>
          <a:bodyPr/>
          <a:lstStyle>
            <a:lvl1pPr>
              <a:defRPr/>
            </a:lvl1pPr>
          </a:lstStyle>
          <a:p>
            <a:fld id="{EDA62B69-D284-4E23-9676-1FE14B90795F}" type="slidenum">
              <a:rPr lang="en-GB"/>
              <a:pPr/>
              <a:t>‹#›</a:t>
            </a:fld>
            <a:endParaRPr lang="en-GB"/>
          </a:p>
        </p:txBody>
      </p:sp>
    </p:spTree>
    <p:extLst>
      <p:ext uri="{BB962C8B-B14F-4D97-AF65-F5344CB8AC3E}">
        <p14:creationId xmlns:p14="http://schemas.microsoft.com/office/powerpoint/2010/main" val="228490764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marL="308454" indent="-308454">
              <a:lnSpc>
                <a:spcPct val="100000"/>
              </a:lnSpc>
              <a:buFont typeface="Wingdings" pitchFamily="2" charset="2"/>
              <a:buChar char="ü"/>
              <a:defRPr/>
            </a:lvl1pPr>
            <a:lvl2pPr marL="763017" indent="-308454">
              <a:spcBef>
                <a:spcPts val="798"/>
              </a:spcBef>
              <a:buClr>
                <a:schemeClr val="bg2"/>
              </a:buClr>
              <a:buFont typeface="Wingdings" pitchFamily="2" charset="2"/>
              <a:buChar char=""/>
              <a:defRPr sz="2000"/>
            </a:lvl2pPr>
            <a:lvl3pPr marL="1152643" indent="-227282">
              <a:defRPr sz="1900"/>
            </a:lvl3pPr>
            <a:lvl4pPr marL="1152643" indent="-227282">
              <a:tabLst/>
              <a:defRPr sz="1900"/>
            </a:lvl4pPr>
            <a:lvl5pPr marL="1152643" indent="-227282">
              <a:tabLs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F0DBC74-ED40-4463-8EE2-3D55F1340C4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5991477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11" descr="11275 PPT divider_150_rgb_GH"/>
          <p:cNvPicPr>
            <a:picLocks noChangeAspect="1" noChangeArrowheads="1"/>
          </p:cNvPicPr>
          <p:nvPr/>
        </p:nvPicPr>
        <p:blipFill>
          <a:blip r:embed="rId2" cstate="print"/>
          <a:srcRect/>
          <a:stretch>
            <a:fillRect/>
          </a:stretch>
        </p:blipFill>
        <p:spPr bwMode="auto">
          <a:xfrm>
            <a:off x="331180" y="0"/>
            <a:ext cx="8475785" cy="3525441"/>
          </a:xfrm>
          <a:prstGeom prst="rect">
            <a:avLst/>
          </a:prstGeom>
          <a:noFill/>
          <a:ln w="9525">
            <a:noFill/>
            <a:miter lim="800000"/>
            <a:headEnd/>
            <a:tailEnd/>
          </a:ln>
        </p:spPr>
      </p:pic>
      <p:sp>
        <p:nvSpPr>
          <p:cNvPr id="5" name="Text Box 7"/>
          <p:cNvSpPr txBox="1">
            <a:spLocks noChangeArrowheads="1"/>
          </p:cNvSpPr>
          <p:nvPr/>
        </p:nvSpPr>
        <p:spPr bwMode="gray">
          <a:xfrm>
            <a:off x="681404" y="682294"/>
            <a:ext cx="5931877" cy="215444"/>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dirty="0">
                <a:solidFill>
                  <a:srgbClr val="FFFFFF"/>
                </a:solidFill>
                <a:cs typeface="Arial" charset="0"/>
              </a:rPr>
              <a:t>International Financial Reporting Standards</a:t>
            </a:r>
          </a:p>
        </p:txBody>
      </p:sp>
      <p:sp>
        <p:nvSpPr>
          <p:cNvPr id="6" name="Text Box 9"/>
          <p:cNvSpPr txBox="1">
            <a:spLocks noChangeArrowheads="1"/>
          </p:cNvSpPr>
          <p:nvPr/>
        </p:nvSpPr>
        <p:spPr bwMode="gray">
          <a:xfrm>
            <a:off x="700462" y="4412468"/>
            <a:ext cx="3738197" cy="276999"/>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900" dirty="0">
                <a:solidFill>
                  <a:srgbClr val="5F6062"/>
                </a:solidFill>
                <a:cs typeface="Arial" charset="0"/>
              </a:rPr>
              <a:t>The views expressed in this presentation are those of the presenter, </a:t>
            </a:r>
            <a:br>
              <a:rPr lang="en-GB" sz="900" dirty="0">
                <a:solidFill>
                  <a:srgbClr val="5F6062"/>
                </a:solidFill>
                <a:cs typeface="Arial" charset="0"/>
              </a:rPr>
            </a:br>
            <a:r>
              <a:rPr lang="en-GB" sz="900" dirty="0">
                <a:solidFill>
                  <a:srgbClr val="5F6062"/>
                </a:solidFill>
                <a:cs typeface="Arial" charset="0"/>
              </a:rPr>
              <a:t>not necessarily those of the IASB or IFRS Foundation</a:t>
            </a:r>
          </a:p>
        </p:txBody>
      </p:sp>
      <p:pic>
        <p:nvPicPr>
          <p:cNvPr id="7" name="Picture 13" descr="IFRS TM logo_CMYK"/>
          <p:cNvPicPr>
            <a:picLocks noChangeAspect="1" noChangeArrowheads="1"/>
          </p:cNvPicPr>
          <p:nvPr/>
        </p:nvPicPr>
        <p:blipFill>
          <a:blip r:embed="rId3" cstate="print"/>
          <a:srcRect/>
          <a:stretch>
            <a:fillRect/>
          </a:stretch>
        </p:blipFill>
        <p:spPr bwMode="auto">
          <a:xfrm>
            <a:off x="6167804" y="4387466"/>
            <a:ext cx="2724150" cy="725090"/>
          </a:xfrm>
          <a:prstGeom prst="rect">
            <a:avLst/>
          </a:prstGeom>
          <a:noFill/>
          <a:ln w="9525">
            <a:noFill/>
            <a:miter lim="800000"/>
            <a:headEnd/>
            <a:tailEnd/>
          </a:ln>
        </p:spPr>
      </p:pic>
      <p:sp>
        <p:nvSpPr>
          <p:cNvPr id="13" name="Rectangle 2"/>
          <p:cNvSpPr>
            <a:spLocks noGrp="1" noChangeArrowheads="1"/>
          </p:cNvSpPr>
          <p:nvPr>
            <p:ph type="ctrTitle"/>
          </p:nvPr>
        </p:nvSpPr>
        <p:spPr>
          <a:xfrm>
            <a:off x="3481756" y="1435894"/>
            <a:ext cx="5046785" cy="1463279"/>
          </a:xfrm>
        </p:spPr>
        <p:txBody>
          <a:bodyPr/>
          <a:lstStyle>
            <a:lvl1pPr algn="r">
              <a:defRPr sz="3200" b="0">
                <a:solidFill>
                  <a:schemeClr val="bg1"/>
                </a:solidFill>
              </a:defRPr>
            </a:lvl1pPr>
          </a:lstStyle>
          <a:p>
            <a:pPr lvl="0"/>
            <a:r>
              <a:rPr lang="en-US" noProof="0" smtClean="0"/>
              <a:t>Click to edit Master title style</a:t>
            </a:r>
            <a:endParaRPr lang="en-GB" noProof="0" smtClean="0"/>
          </a:p>
        </p:txBody>
      </p:sp>
      <p:sp>
        <p:nvSpPr>
          <p:cNvPr id="14" name="Rectangle 3"/>
          <p:cNvSpPr>
            <a:spLocks noGrp="1" noChangeArrowheads="1"/>
          </p:cNvSpPr>
          <p:nvPr>
            <p:ph type="subTitle" idx="1"/>
          </p:nvPr>
        </p:nvSpPr>
        <p:spPr>
          <a:xfrm>
            <a:off x="3481756" y="2971800"/>
            <a:ext cx="5046785" cy="396479"/>
          </a:xfrm>
        </p:spPr>
        <p:txBody>
          <a:bodyPr/>
          <a:lstStyle>
            <a:lvl1pPr marL="0" indent="0" algn="r">
              <a:lnSpc>
                <a:spcPct val="90000"/>
              </a:lnSpc>
              <a:buFontTx/>
              <a:buNone/>
              <a:defRPr sz="1300">
                <a:solidFill>
                  <a:schemeClr val="bg1"/>
                </a:solidFill>
              </a:defRPr>
            </a:lvl1pPr>
          </a:lstStyle>
          <a:p>
            <a:pPr lvl="0"/>
            <a:r>
              <a:rPr lang="en-US" noProof="0" smtClean="0"/>
              <a:t>Click to edit Master subtitle style</a:t>
            </a:r>
            <a:endParaRPr lang="en-GB" noProof="0" smtClean="0"/>
          </a:p>
        </p:txBody>
      </p:sp>
      <p:sp>
        <p:nvSpPr>
          <p:cNvPr id="8" name="Rectangle 7"/>
          <p:cNvSpPr>
            <a:spLocks noGrp="1" noChangeArrowheads="1"/>
          </p:cNvSpPr>
          <p:nvPr>
            <p:ph type="ftr" sz="quarter" idx="10"/>
          </p:nvPr>
        </p:nvSpPr>
        <p:spPr>
          <a:xfrm>
            <a:off x="700454" y="4847047"/>
            <a:ext cx="5647592" cy="144065"/>
          </a:xfrm>
        </p:spPr>
        <p:txBody>
          <a:bodyPr/>
          <a:lstStyle>
            <a:lvl1pPr>
              <a:defRPr sz="600" dirty="0"/>
            </a:lvl1pPr>
          </a:lstStyle>
          <a:p>
            <a:pPr>
              <a:defRPr/>
            </a:pPr>
            <a:r>
              <a:rPr lang="en-GB" smtClean="0">
                <a:solidFill>
                  <a:srgbClr val="5F6062"/>
                </a:solidFill>
              </a:rPr>
              <a:t>© 2014 IFRS Foundation.  30 Cannon Street  |  London EC4M 6XH  |  UK.  www.ifrs.org</a:t>
            </a:r>
            <a:endParaRPr lang="en-GB">
              <a:solidFill>
                <a:srgbClr val="5F6062"/>
              </a:solidFill>
            </a:endParaRPr>
          </a:p>
        </p:txBody>
      </p:sp>
      <p:sp>
        <p:nvSpPr>
          <p:cNvPr id="9" name="Rectangle 4"/>
          <p:cNvSpPr>
            <a:spLocks noGrp="1" noChangeArrowheads="1"/>
          </p:cNvSpPr>
          <p:nvPr>
            <p:ph type="dt" sz="half" idx="11"/>
          </p:nvPr>
        </p:nvSpPr>
        <p:spPr bwMode="gray">
          <a:xfrm>
            <a:off x="701920" y="278606"/>
            <a:ext cx="1189892" cy="209550"/>
          </a:xfrm>
          <a:prstGeom prst="rect">
            <a:avLst/>
          </a:prstGeom>
          <a:extLst/>
        </p:spPr>
        <p:txBody>
          <a:bodyPr vert="horz" wrap="square" lIns="0" tIns="0" rIns="0" bIns="0" numCol="1" anchor="t" anchorCtr="0" compatLnSpc="1">
            <a:prstTxWarp prst="textNoShape">
              <a:avLst/>
            </a:prstTxWarp>
          </a:bodyPr>
          <a:lstStyle>
            <a:lvl1pPr>
              <a:defRPr sz="1000" dirty="0">
                <a:solidFill>
                  <a:srgbClr val="5F6062"/>
                </a:solidFill>
                <a:cs typeface="+mn-cs"/>
              </a:defRPr>
            </a:lvl1pPr>
          </a:lstStyle>
          <a:p>
            <a:pPr>
              <a:defRPr/>
            </a:pPr>
            <a:endParaRPr lang="en-GB">
              <a:latin typeface="Arial"/>
            </a:endParaRPr>
          </a:p>
        </p:txBody>
      </p:sp>
    </p:spTree>
    <p:extLst>
      <p:ext uri="{BB962C8B-B14F-4D97-AF65-F5344CB8AC3E}">
        <p14:creationId xmlns:p14="http://schemas.microsoft.com/office/powerpoint/2010/main" val="3967597113"/>
      </p:ext>
    </p:extLst>
  </p:cSld>
  <p:clrMapOvr>
    <a:overrideClrMapping bg1="lt1" tx1="dk1" bg2="lt2" tx2="dk2" accent1="accent1" accent2="accent2" accent3="accent3" accent4="accent4" accent5="accent5" accent6="accent6" hlink="hlink" folHlink="folHlink"/>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6805" y="1005576"/>
            <a:ext cx="3780463" cy="479822"/>
          </a:xfrm>
        </p:spPr>
        <p:txBody>
          <a:bodyPr anchor="b"/>
          <a:lstStyle>
            <a:lvl1pPr marL="0" indent="0">
              <a:buNone/>
              <a:defRPr sz="2200" b="1">
                <a:solidFill>
                  <a:schemeClr val="bg2"/>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716805" y="1599642"/>
            <a:ext cx="3780463" cy="2963466"/>
          </a:xfrm>
        </p:spPr>
        <p:txBody>
          <a:bodyPr/>
          <a:lstStyle>
            <a:lvl1pPr>
              <a:spcBef>
                <a:spcPts val="798"/>
              </a:spcBef>
              <a:defRPr sz="2200"/>
            </a:lvl1pPr>
            <a:lvl2pPr>
              <a:defRPr sz="2000"/>
            </a:lvl2pPr>
            <a:lvl3pPr>
              <a:defRPr sz="1900"/>
            </a:lvl3pPr>
            <a:lvl4pPr>
              <a:defRPr sz="1900"/>
            </a:lvl4pPr>
            <a:lvl5pPr>
              <a:defRPr sz="19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273" y="1005576"/>
            <a:ext cx="3914866" cy="479822"/>
          </a:xfrm>
        </p:spPr>
        <p:txBody>
          <a:bodyPr anchor="b"/>
          <a:lstStyle>
            <a:lvl1pPr marL="0" indent="0">
              <a:buNone/>
              <a:defRPr lang="en-US" sz="2200" b="1" dirty="0" smtClean="0">
                <a:solidFill>
                  <a:schemeClr val="bg2"/>
                </a:solidFill>
                <a:latin typeface="+mn-lt"/>
                <a:ea typeface="+mn-ea"/>
                <a:cs typeface="+mn-cs"/>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273" y="1599642"/>
            <a:ext cx="3914866" cy="2963466"/>
          </a:xfrm>
        </p:spPr>
        <p:txBody>
          <a:bodyPr/>
          <a:lstStyle>
            <a:lvl1pPr>
              <a:spcBef>
                <a:spcPts val="798"/>
              </a:spcBef>
              <a:defRPr sz="2200"/>
            </a:lvl1pPr>
            <a:lvl2pPr>
              <a:defRPr sz="2000"/>
            </a:lvl2pPr>
            <a:lvl3pPr>
              <a:defRPr sz="1900"/>
            </a:lvl3pPr>
            <a:lvl4pPr>
              <a:defRPr sz="1900"/>
            </a:lvl4pPr>
            <a:lvl5pPr>
              <a:defRPr sz="19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itle 1"/>
          <p:cNvSpPr>
            <a:spLocks noGrp="1"/>
          </p:cNvSpPr>
          <p:nvPr>
            <p:ph type="title"/>
          </p:nvPr>
        </p:nvSpPr>
        <p:spPr>
          <a:xfrm>
            <a:off x="697523" y="136922"/>
            <a:ext cx="6773008" cy="594122"/>
          </a:xfrm>
        </p:spPr>
        <p:txBody>
          <a:bodyPr/>
          <a:lstStyle/>
          <a:p>
            <a:r>
              <a:rPr lang="en-US" smtClean="0"/>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B60A92E7-EFDA-4541-B7D4-D7FB2ABAE635}"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4421523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0454" y="1078706"/>
            <a:ext cx="3738608" cy="3652838"/>
          </a:xfrm>
        </p:spPr>
        <p:txBody>
          <a:bodyPr/>
          <a:lstStyle>
            <a:lvl1pPr>
              <a:lnSpc>
                <a:spcPct val="100000"/>
              </a:lnSpc>
              <a:spcBef>
                <a:spcPts val="798"/>
              </a:spcBef>
              <a:defRPr sz="2200"/>
            </a:lvl1pPr>
            <a:lvl2pPr>
              <a:defRPr sz="2000"/>
            </a:lvl2pPr>
            <a:lvl3pPr>
              <a:defRPr sz="1900"/>
            </a:lvl3pPr>
            <a:lvl4pPr>
              <a:defRPr sz="1900"/>
            </a:lvl4pPr>
            <a:lvl5pPr>
              <a:defRPr sz="19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88615" y="1078706"/>
            <a:ext cx="3738462" cy="3652838"/>
          </a:xfrm>
        </p:spPr>
        <p:txBody>
          <a:bodyPr/>
          <a:lstStyle>
            <a:lvl1pPr>
              <a:lnSpc>
                <a:spcPct val="100000"/>
              </a:lnSpc>
              <a:spcBef>
                <a:spcPts val="798"/>
              </a:spcBef>
              <a:defRPr sz="2200"/>
            </a:lvl1pPr>
            <a:lvl2pPr>
              <a:defRPr sz="2000"/>
            </a:lvl2pPr>
            <a:lvl3pPr>
              <a:defRPr sz="1900"/>
            </a:lvl3pPr>
            <a:lvl4pPr>
              <a:defRPr sz="1900"/>
            </a:lvl4pPr>
            <a:lvl5pPr>
              <a:defRPr sz="19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0"/>
          </p:nvPr>
        </p:nvSpPr>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6" name="Slide Number Placeholder 5"/>
          <p:cNvSpPr>
            <a:spLocks noGrp="1"/>
          </p:cNvSpPr>
          <p:nvPr>
            <p:ph type="sldNum" sz="quarter" idx="11"/>
          </p:nvPr>
        </p:nvSpPr>
        <p:spPr/>
        <p:txBody>
          <a:bodyPr/>
          <a:lstStyle>
            <a:lvl1pPr>
              <a:defRPr/>
            </a:lvl1pPr>
          </a:lstStyle>
          <a:p>
            <a:pPr>
              <a:defRPr/>
            </a:pPr>
            <a:fld id="{E3728896-68B1-49C1-A55D-D920EE6D16D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3540512738"/>
      </p:ext>
    </p:extLst>
  </p:cSld>
  <p:clrMapOvr>
    <a:overrideClrMapping bg1="lt1" tx1="dk1" bg2="lt2" tx2="dk2" accent1="accent1" accent2="accent2" accent3="accent3" accent4="accent4" accent5="accent5" accent6="accent6" hlink="hlink" folHlink="folHlink"/>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700463" y="1078706"/>
            <a:ext cx="3672139" cy="3652838"/>
          </a:xfrm>
        </p:spPr>
        <p:txBody>
          <a:bodyPr/>
          <a:lstStyle>
            <a:lvl1pPr marL="0" indent="0">
              <a:lnSpc>
                <a:spcPct val="100000"/>
              </a:lnSpc>
              <a:buNone/>
              <a:defRPr sz="2200"/>
            </a:lvl1pPr>
            <a:lvl2pPr marL="292219" indent="-292219">
              <a:spcBef>
                <a:spcPts val="31"/>
              </a:spcBef>
              <a:buClr>
                <a:schemeClr val="bg2"/>
              </a:buClr>
              <a:buFont typeface="Arial" pitchFamily="34" charset="0"/>
              <a:buChar char="•"/>
              <a:defRPr sz="2000"/>
            </a:lvl2pPr>
            <a:lvl3pPr marL="527618" indent="-227282">
              <a:defRPr sz="1900"/>
            </a:lvl3pPr>
            <a:lvl4pPr marL="844189" indent="-227282">
              <a:defRPr sz="1900"/>
            </a:lvl4pPr>
            <a:lvl5pPr marL="844189" indent="-227282">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icture Placeholder 6"/>
          <p:cNvSpPr>
            <a:spLocks noGrp="1"/>
          </p:cNvSpPr>
          <p:nvPr>
            <p:ph type="pic" sz="quarter" idx="12"/>
          </p:nvPr>
        </p:nvSpPr>
        <p:spPr>
          <a:xfrm>
            <a:off x="4372716" y="1059656"/>
            <a:ext cx="4188069" cy="3671888"/>
          </a:xfrm>
        </p:spPr>
        <p:txBody>
          <a:bodyPr/>
          <a:lstStyle/>
          <a:p>
            <a:pPr lvl="0"/>
            <a:r>
              <a:rPr lang="en-US" noProof="0" dirty="0" smtClean="0"/>
              <a:t>Click icon to add picture</a:t>
            </a:r>
            <a:endParaRPr lang="en-GB" noProof="0" dirty="0"/>
          </a:p>
        </p:txBody>
      </p:sp>
      <p:sp>
        <p:nvSpPr>
          <p:cNvPr id="5" name="Rectangle 5"/>
          <p:cNvSpPr>
            <a:spLocks noGrp="1" noChangeArrowheads="1"/>
          </p:cNvSpPr>
          <p:nvPr>
            <p:ph type="ftr" sz="quarter" idx="13"/>
          </p:nvPr>
        </p:nvSpPr>
        <p:spPr>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6" name="Rectangle 6"/>
          <p:cNvSpPr>
            <a:spLocks noGrp="1" noChangeArrowheads="1"/>
          </p:cNvSpPr>
          <p:nvPr>
            <p:ph type="sldNum" sz="quarter" idx="14"/>
          </p:nvPr>
        </p:nvSpPr>
        <p:spPr>
          <a:ln/>
        </p:spPr>
        <p:txBody>
          <a:bodyPr/>
          <a:lstStyle>
            <a:lvl1pPr>
              <a:defRPr/>
            </a:lvl1pPr>
          </a:lstStyle>
          <a:p>
            <a:pPr>
              <a:defRPr/>
            </a:pPr>
            <a:fld id="{2B1691F6-12F6-4A9B-8846-5F4BFDC9D323}"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26602253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B571F533-9B96-43CD-B122-F5F0C94D0C1B}"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4714470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Chart Placeholder 6"/>
          <p:cNvSpPr>
            <a:spLocks noGrp="1"/>
          </p:cNvSpPr>
          <p:nvPr>
            <p:ph type="chart" sz="quarter" idx="12"/>
          </p:nvPr>
        </p:nvSpPr>
        <p:spPr>
          <a:xfrm>
            <a:off x="1647367" y="1491630"/>
            <a:ext cx="5383983" cy="3132348"/>
          </a:xfrm>
        </p:spPr>
        <p:txBody>
          <a:bodyPr/>
          <a:lstStyle/>
          <a:p>
            <a:pPr lvl="0"/>
            <a:r>
              <a:rPr lang="en-US" noProof="0" dirty="0" smtClean="0"/>
              <a:t>Click icon to add chart</a:t>
            </a:r>
            <a:endParaRPr lang="en-GB" noProof="0" dirty="0"/>
          </a:p>
        </p:txBody>
      </p:sp>
      <p:sp>
        <p:nvSpPr>
          <p:cNvPr id="4" name="Rectangle 5"/>
          <p:cNvSpPr>
            <a:spLocks noGrp="1" noChangeArrowheads="1"/>
          </p:cNvSpPr>
          <p:nvPr>
            <p:ph type="ftr" sz="quarter" idx="13"/>
          </p:nvPr>
        </p:nvSpPr>
        <p:spPr>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
        <p:nvSpPr>
          <p:cNvPr id="5" name="Rectangle 6"/>
          <p:cNvSpPr>
            <a:spLocks noGrp="1" noChangeArrowheads="1"/>
          </p:cNvSpPr>
          <p:nvPr>
            <p:ph type="sldNum" sz="quarter" idx="14"/>
          </p:nvPr>
        </p:nvSpPr>
        <p:spPr>
          <a:ln/>
        </p:spPr>
        <p:txBody>
          <a:bodyPr/>
          <a:lstStyle>
            <a:lvl1pPr>
              <a:defRPr/>
            </a:lvl1pPr>
          </a:lstStyle>
          <a:p>
            <a:pPr>
              <a:defRPr/>
            </a:pPr>
            <a:fld id="{5727E216-235B-45EF-8F2A-6F67B7A24530}"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16676947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514350"/>
            <a:ext cx="8077200" cy="685800"/>
          </a:xfrm>
        </p:spPr>
        <p:txBody>
          <a:bodyPr/>
          <a:lstStyle/>
          <a:p>
            <a:r>
              <a:rPr lang="en-GB" noProof="0" smtClean="0"/>
              <a:t>Click to edit Master title style</a:t>
            </a:r>
            <a:endParaRPr lang="en-GB" noProof="0"/>
          </a:p>
        </p:txBody>
      </p:sp>
      <p:sp>
        <p:nvSpPr>
          <p:cNvPr id="28" name="Content Placeholder 26"/>
          <p:cNvSpPr>
            <a:spLocks noGrp="1"/>
          </p:cNvSpPr>
          <p:nvPr>
            <p:ph sz="quarter" idx="14"/>
          </p:nvPr>
        </p:nvSpPr>
        <p:spPr>
          <a:xfrm>
            <a:off x="533400" y="1314457"/>
            <a:ext cx="3962400" cy="33146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4648211" y="1314450"/>
            <a:ext cx="3962399" cy="3314700"/>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Slide Number Placeholder 19"/>
          <p:cNvSpPr>
            <a:spLocks noGrp="1"/>
          </p:cNvSpPr>
          <p:nvPr>
            <p:ph type="sldNum" sz="quarter" idx="16"/>
          </p:nvPr>
        </p:nvSpPr>
        <p:spPr/>
        <p:txBody>
          <a:bodyPr/>
          <a:lstStyle>
            <a:lvl1pPr>
              <a:defRPr dirty="0" smtClean="0"/>
            </a:lvl1pPr>
          </a:lstStyle>
          <a:p>
            <a:pPr>
              <a:defRPr/>
            </a:pPr>
            <a:r>
              <a:rPr lang="en-GB">
                <a:solidFill>
                  <a:srgbClr val="FFFFFF"/>
                </a:solidFill>
              </a:rPr>
              <a:t> </a:t>
            </a:r>
            <a:fld id="{DDCCAE90-5163-484C-9668-2619410AD349}" type="slidenum">
              <a:rPr lang="en-GB">
                <a:solidFill>
                  <a:srgbClr val="FFFFFF"/>
                </a:solidFill>
              </a:rPr>
              <a:pPr>
                <a:defRPr/>
              </a:pPr>
              <a:t>‹#›</a:t>
            </a:fld>
            <a:endParaRPr lang="en-GB">
              <a:solidFill>
                <a:srgbClr val="FFFFFF"/>
              </a:solidFill>
            </a:endParaRPr>
          </a:p>
        </p:txBody>
      </p:sp>
      <p:sp>
        <p:nvSpPr>
          <p:cNvPr id="6" name="Rectangle 5"/>
          <p:cNvSpPr>
            <a:spLocks noGrp="1" noChangeArrowheads="1"/>
          </p:cNvSpPr>
          <p:nvPr>
            <p:ph type="ftr" sz="quarter" idx="10"/>
          </p:nvPr>
        </p:nvSpPr>
        <p:spPr>
          <a:xfrm>
            <a:off x="700454" y="4847035"/>
            <a:ext cx="5647592" cy="142875"/>
          </a:xfrm>
          <a:ln/>
        </p:spPr>
        <p:txBody>
          <a:bodyPr/>
          <a:lstStyle>
            <a:lvl1pPr>
              <a:defRPr/>
            </a:lvl1pPr>
          </a:lstStyle>
          <a:p>
            <a:pPr>
              <a:defRPr/>
            </a:pPr>
            <a:r>
              <a:rPr lang="en-GB" smtClean="0">
                <a:solidFill>
                  <a:srgbClr val="5F6062"/>
                </a:solidFill>
              </a:rPr>
              <a:t>© 2014 IFRS Foundation.  30 Cannon Street  |  London EC4M 6XH  |  UK.  www.ifrs.org</a:t>
            </a:r>
            <a:endParaRPr lang="en-GB" dirty="0">
              <a:solidFill>
                <a:srgbClr val="5F6062"/>
              </a:solidFill>
            </a:endParaRPr>
          </a:p>
        </p:txBody>
      </p:sp>
    </p:spTree>
    <p:extLst>
      <p:ext uri="{BB962C8B-B14F-4D97-AF65-F5344CB8AC3E}">
        <p14:creationId xmlns:p14="http://schemas.microsoft.com/office/powerpoint/2010/main" val="3138074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97526" y="136922"/>
            <a:ext cx="7180385" cy="59412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00457" y="1078706"/>
            <a:ext cx="3851031" cy="3652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2161" y="1078711"/>
            <a:ext cx="3852497" cy="1769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2161" y="2962280"/>
            <a:ext cx="3852497" cy="17692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02712DCB-1AE7-4F78-A1A3-56AB611C0E02}" type="slidenum">
              <a:rPr lang="en-GB"/>
              <a:pPr>
                <a:defRPr/>
              </a:pPr>
              <a:t>‹#›</a:t>
            </a:fld>
            <a:endParaRPr lang="en-GB" dirty="0"/>
          </a:p>
        </p:txBody>
      </p:sp>
    </p:spTree>
    <p:extLst>
      <p:ext uri="{BB962C8B-B14F-4D97-AF65-F5344CB8AC3E}">
        <p14:creationId xmlns:p14="http://schemas.microsoft.com/office/powerpoint/2010/main" val="46596273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3" name="Content Placeholder 2"/>
          <p:cNvSpPr>
            <a:spLocks noGrp="1"/>
          </p:cNvSpPr>
          <p:nvPr>
            <p:ph idx="1" hasCustomPrompt="1"/>
          </p:nvPr>
        </p:nvSpPr>
        <p:spPr>
          <a:xfrm>
            <a:off x="700454" y="1078710"/>
            <a:ext cx="6995586" cy="3005212"/>
          </a:xfrm>
        </p:spPr>
        <p:txBody>
          <a:bodyPr/>
          <a:lstStyle>
            <a:lvl1pPr marL="0" indent="0">
              <a:lnSpc>
                <a:spcPct val="100000"/>
              </a:lnSpc>
              <a:buNone/>
              <a:defRPr sz="2000" b="1">
                <a:solidFill>
                  <a:schemeClr val="bg2"/>
                </a:solidFill>
              </a:defRPr>
            </a:lvl1pPr>
            <a:lvl2pPr marL="227282" indent="-227282">
              <a:lnSpc>
                <a:spcPct val="100000"/>
              </a:lnSpc>
              <a:spcBef>
                <a:spcPts val="798"/>
              </a:spcBef>
              <a:buClr>
                <a:schemeClr val="bg2"/>
              </a:buClr>
              <a:buFont typeface="Arial" pitchFamily="34" charset="0"/>
              <a:buChar char="•"/>
              <a:defRPr sz="1900"/>
            </a:lvl2pPr>
            <a:lvl3pPr marL="527618" indent="-227282">
              <a:defRPr sz="1700"/>
            </a:lvl3pPr>
            <a:lvl4pPr marL="844189" indent="-227282">
              <a:defRPr sz="1500"/>
            </a:lvl4pPr>
            <a:lvl5pPr marL="1152643" indent="-227282">
              <a:defRPr sz="1500"/>
            </a:lvl5pPr>
          </a:lstStyle>
          <a:p>
            <a:pPr lvl="0"/>
            <a:r>
              <a:rPr lang="en-US" dirty="0" smtClean="0"/>
              <a:t>Click to edit Master text styles (24)</a:t>
            </a:r>
          </a:p>
          <a:p>
            <a:pPr lvl="1"/>
            <a:r>
              <a:rPr lang="en-US" dirty="0" smtClean="0"/>
              <a:t>Second level (22)</a:t>
            </a:r>
          </a:p>
          <a:p>
            <a:pPr lvl="2"/>
            <a:r>
              <a:rPr lang="en-US" dirty="0" smtClean="0"/>
              <a:t>Third level (20)</a:t>
            </a:r>
          </a:p>
          <a:p>
            <a:pPr lvl="3"/>
            <a:r>
              <a:rPr lang="en-US" dirty="0" smtClean="0"/>
              <a:t>Fourth level (18)</a:t>
            </a:r>
          </a:p>
          <a:p>
            <a:pPr lvl="4"/>
            <a:r>
              <a:rPr lang="en-US" dirty="0" smtClean="0"/>
              <a:t>Fifth level (18)</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 IFRS Foundation.  30 Cannon Street  |  London EC4M 6XH  |  UK.  www.ifrs.org</a:t>
            </a:r>
            <a:endParaRPr lang="en-GB"/>
          </a:p>
        </p:txBody>
      </p:sp>
      <p:sp>
        <p:nvSpPr>
          <p:cNvPr id="5" name="Rectangle 6"/>
          <p:cNvSpPr>
            <a:spLocks noGrp="1" noChangeArrowheads="1"/>
          </p:cNvSpPr>
          <p:nvPr>
            <p:ph type="sldNum" sz="quarter" idx="11"/>
          </p:nvPr>
        </p:nvSpPr>
        <p:spPr>
          <a:ln/>
        </p:spPr>
        <p:txBody>
          <a:bodyPr/>
          <a:lstStyle>
            <a:lvl1pPr>
              <a:defRPr/>
            </a:lvl1pPr>
          </a:lstStyle>
          <a:p>
            <a:fld id="{8AC3A3DB-6ADF-47AA-AFE8-6C4D0D78AB36}" type="slidenum">
              <a:rPr lang="en-GB"/>
              <a:pPr/>
              <a:t>‹#›</a:t>
            </a:fld>
            <a:endParaRPr lang="en-GB"/>
          </a:p>
        </p:txBody>
      </p:sp>
    </p:spTree>
    <p:extLst>
      <p:ext uri="{BB962C8B-B14F-4D97-AF65-F5344CB8AC3E}">
        <p14:creationId xmlns:p14="http://schemas.microsoft.com/office/powerpoint/2010/main" val="36438528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3" name="Content Placeholder 2"/>
          <p:cNvSpPr>
            <a:spLocks noGrp="1"/>
          </p:cNvSpPr>
          <p:nvPr>
            <p:ph idx="1" hasCustomPrompt="1"/>
          </p:nvPr>
        </p:nvSpPr>
        <p:spPr/>
        <p:txBody>
          <a:bodyPr/>
          <a:lstStyle>
            <a:lvl1pPr marL="308454" indent="-308454">
              <a:lnSpc>
                <a:spcPct val="100000"/>
              </a:lnSpc>
              <a:buFont typeface="Wingdings" pitchFamily="2" charset="2"/>
              <a:buChar char="ü"/>
              <a:defRPr/>
            </a:lvl1pPr>
            <a:lvl2pPr marL="763017" indent="-308454">
              <a:spcBef>
                <a:spcPts val="798"/>
              </a:spcBef>
              <a:buClr>
                <a:schemeClr val="bg2"/>
              </a:buClr>
              <a:buFont typeface="Wingdings" pitchFamily="2" charset="2"/>
              <a:buChar char=""/>
              <a:defRPr sz="1700" baseline="0"/>
            </a:lvl2pPr>
            <a:lvl3pPr marL="1152643" indent="-227282">
              <a:defRPr sz="1500"/>
            </a:lvl3pPr>
            <a:lvl4pPr marL="1152643" indent="-227282">
              <a:tabLst/>
              <a:defRPr sz="1500"/>
            </a:lvl4pPr>
            <a:lvl5pPr marL="1152643" indent="-227282">
              <a:tabLst/>
              <a:defRPr sz="1500"/>
            </a:lvl5pPr>
          </a:lstStyle>
          <a:p>
            <a:pPr lvl="0"/>
            <a:r>
              <a:rPr lang="en-US" dirty="0" smtClean="0"/>
              <a:t>Click to edit Master text styles (22)</a:t>
            </a:r>
          </a:p>
          <a:p>
            <a:pPr lvl="1"/>
            <a:r>
              <a:rPr lang="en-US" dirty="0" smtClean="0"/>
              <a:t>Second level (20) </a:t>
            </a:r>
          </a:p>
          <a:p>
            <a:pPr lvl="2"/>
            <a:r>
              <a:rPr lang="en-US" dirty="0" smtClean="0"/>
              <a:t>Third level (18)</a:t>
            </a:r>
          </a:p>
          <a:p>
            <a:pPr lvl="3"/>
            <a:r>
              <a:rPr lang="en-US" dirty="0" smtClean="0"/>
              <a:t>Fourth level (18)</a:t>
            </a:r>
          </a:p>
          <a:p>
            <a:pPr lvl="4"/>
            <a:r>
              <a:rPr lang="en-US" dirty="0" smtClean="0"/>
              <a:t>Fifth level (18)</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 IFRS Foundation.  30 Cannon Street  |  London EC4M 6XH  |  UK.  www.ifrs.org</a:t>
            </a:r>
            <a:endParaRPr lang="en-GB"/>
          </a:p>
        </p:txBody>
      </p:sp>
      <p:sp>
        <p:nvSpPr>
          <p:cNvPr id="5" name="Rectangle 6"/>
          <p:cNvSpPr>
            <a:spLocks noGrp="1" noChangeArrowheads="1"/>
          </p:cNvSpPr>
          <p:nvPr>
            <p:ph type="sldNum" sz="quarter" idx="11"/>
          </p:nvPr>
        </p:nvSpPr>
        <p:spPr>
          <a:ln/>
        </p:spPr>
        <p:txBody>
          <a:bodyPr/>
          <a:lstStyle>
            <a:lvl1pPr>
              <a:defRPr/>
            </a:lvl1pPr>
          </a:lstStyle>
          <a:p>
            <a:fld id="{123B8A33-4B8D-4E0D-A0C0-F6961AEF5977}" type="slidenum">
              <a:rPr lang="en-GB"/>
              <a:pPr/>
              <a:t>‹#›</a:t>
            </a:fld>
            <a:endParaRPr lang="en-GB"/>
          </a:p>
        </p:txBody>
      </p:sp>
    </p:spTree>
    <p:extLst>
      <p:ext uri="{BB962C8B-B14F-4D97-AF65-F5344CB8AC3E}">
        <p14:creationId xmlns:p14="http://schemas.microsoft.com/office/powerpoint/2010/main" val="28078237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7880838" y="0"/>
            <a:ext cx="663820" cy="78224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nchor="ctr"/>
          <a:lstStyle/>
          <a:p>
            <a:endParaRPr lang="en-US" sz="1500"/>
          </a:p>
        </p:txBody>
      </p:sp>
      <p:sp>
        <p:nvSpPr>
          <p:cNvPr id="5" name="Line 12"/>
          <p:cNvSpPr>
            <a:spLocks noChangeShapeType="1"/>
          </p:cNvSpPr>
          <p:nvPr/>
        </p:nvSpPr>
        <p:spPr bwMode="gray">
          <a:xfrm>
            <a:off x="331177" y="782241"/>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77925" tIns="38963" rIns="77925" bIns="38963"/>
          <a:lstStyle/>
          <a:p>
            <a:endParaRPr lang="en-GB"/>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80" y="0"/>
            <a:ext cx="8475785" cy="352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681404" y="682297"/>
            <a:ext cx="5931877" cy="215444"/>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400">
                <a:solidFill>
                  <a:schemeClr val="bg1"/>
                </a:solidFill>
                <a:ea typeface="+mn-ea"/>
              </a:rPr>
              <a:t>International Financial Reporting Standards</a:t>
            </a:r>
          </a:p>
        </p:txBody>
      </p:sp>
      <p:sp>
        <p:nvSpPr>
          <p:cNvPr id="8" name="Text Box 9"/>
          <p:cNvSpPr txBox="1">
            <a:spLocks noChangeArrowheads="1"/>
          </p:cNvSpPr>
          <p:nvPr/>
        </p:nvSpPr>
        <p:spPr bwMode="gray">
          <a:xfrm>
            <a:off x="700460" y="4412465"/>
            <a:ext cx="3738197" cy="276999"/>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900">
                <a:ea typeface="+mn-ea"/>
              </a:rPr>
              <a:t>The views expressed in this presentation are those of the presenter, </a:t>
            </a:r>
            <a:br>
              <a:rPr lang="en-GB" sz="900">
                <a:ea typeface="+mn-ea"/>
              </a:rPr>
            </a:br>
            <a:r>
              <a:rPr lang="en-GB" sz="900">
                <a:ea typeface="+mn-ea"/>
              </a:rPr>
              <a:t>not necessarily those of the IASB or IFRS Foundation</a:t>
            </a:r>
          </a:p>
        </p:txBody>
      </p:sp>
      <p:sp>
        <p:nvSpPr>
          <p:cNvPr id="13" name="Rectangle 2"/>
          <p:cNvSpPr>
            <a:spLocks noGrp="1" noChangeArrowheads="1"/>
          </p:cNvSpPr>
          <p:nvPr>
            <p:ph type="ctrTitle"/>
          </p:nvPr>
        </p:nvSpPr>
        <p:spPr>
          <a:xfrm>
            <a:off x="3481756" y="1435894"/>
            <a:ext cx="5046785" cy="1463279"/>
          </a:xfrm>
        </p:spPr>
        <p:txBody>
          <a:bodyPr/>
          <a:lstStyle>
            <a:lvl1pPr algn="r">
              <a:defRPr sz="3200" b="0">
                <a:solidFill>
                  <a:schemeClr val="bg1"/>
                </a:solidFill>
              </a:defRPr>
            </a:lvl1pPr>
          </a:lstStyle>
          <a:p>
            <a:pPr lvl="0"/>
            <a:r>
              <a:rPr lang="en-US" noProof="0" dirty="0" smtClean="0"/>
              <a:t>Click to edit Master title style</a:t>
            </a:r>
            <a:endParaRPr lang="en-GB" noProof="0" dirty="0" smtClean="0"/>
          </a:p>
        </p:txBody>
      </p:sp>
      <p:sp>
        <p:nvSpPr>
          <p:cNvPr id="14" name="Rectangle 3"/>
          <p:cNvSpPr>
            <a:spLocks noGrp="1" noChangeArrowheads="1"/>
          </p:cNvSpPr>
          <p:nvPr>
            <p:ph type="subTitle" idx="1"/>
          </p:nvPr>
        </p:nvSpPr>
        <p:spPr>
          <a:xfrm>
            <a:off x="3481756" y="2971800"/>
            <a:ext cx="5046785" cy="396479"/>
          </a:xfrm>
        </p:spPr>
        <p:txBody>
          <a:bodyPr/>
          <a:lstStyle>
            <a:lvl1pPr marL="0" indent="0" algn="r">
              <a:lnSpc>
                <a:spcPct val="90000"/>
              </a:lnSpc>
              <a:buFontTx/>
              <a:buNone/>
              <a:defRPr sz="1300">
                <a:solidFill>
                  <a:schemeClr val="bg1"/>
                </a:solidFill>
              </a:defRPr>
            </a:lvl1pPr>
          </a:lstStyle>
          <a:p>
            <a:pPr lvl="0"/>
            <a:r>
              <a:rPr lang="en-US" noProof="0" dirty="0" smtClean="0"/>
              <a:t>Click to edit Master subtitle style</a:t>
            </a:r>
            <a:endParaRPr lang="en-GB" noProof="0" dirty="0" smtClean="0"/>
          </a:p>
        </p:txBody>
      </p:sp>
      <p:sp>
        <p:nvSpPr>
          <p:cNvPr id="10" name="Rectangle 9"/>
          <p:cNvSpPr>
            <a:spLocks noGrp="1" noChangeArrowheads="1"/>
          </p:cNvSpPr>
          <p:nvPr>
            <p:ph type="ftr" sz="quarter" idx="10"/>
          </p:nvPr>
        </p:nvSpPr>
        <p:spPr>
          <a:xfrm>
            <a:off x="700454" y="4847044"/>
            <a:ext cx="5647592" cy="144065"/>
          </a:xfrm>
        </p:spPr>
        <p:txBody>
          <a:bodyPr/>
          <a:lstStyle>
            <a:lvl1pPr>
              <a:defRPr sz="600"/>
            </a:lvl1pPr>
          </a:lstStyle>
          <a:p>
            <a:pPr>
              <a:defRPr/>
            </a:pPr>
            <a:r>
              <a:rPr lang="en-GB" smtClean="0"/>
              <a:t>© IFRS Foundation.  30 Cannon Street  |  London EC4M 6XH  |  UK.  www.ifrs.org</a:t>
            </a:r>
            <a:endParaRPr lang="en-GB"/>
          </a:p>
        </p:txBody>
      </p:sp>
      <p:sp>
        <p:nvSpPr>
          <p:cNvPr id="11" name="Rectangle 4"/>
          <p:cNvSpPr>
            <a:spLocks noGrp="1" noChangeArrowheads="1"/>
          </p:cNvSpPr>
          <p:nvPr>
            <p:ph type="dt" sz="half" idx="11"/>
          </p:nvPr>
        </p:nvSpPr>
        <p:spPr bwMode="gray">
          <a:xfrm>
            <a:off x="701920" y="278606"/>
            <a:ext cx="1189892" cy="209550"/>
          </a:xfrm>
          <a:prstGeom prst="rect">
            <a:avLst/>
          </a:prstGeom>
          <a:extLst/>
        </p:spPr>
        <p:txBody>
          <a:bodyPr vert="horz" wrap="square" lIns="0" tIns="0" rIns="0" bIns="0" numCol="1" anchor="t" anchorCtr="0" compatLnSpc="1">
            <a:prstTxWarp prst="textNoShape">
              <a:avLst/>
            </a:prstTxWarp>
          </a:bodyPr>
          <a:lstStyle>
            <a:lvl1pPr>
              <a:defRPr sz="1000">
                <a:solidFill>
                  <a:srgbClr val="5F6062"/>
                </a:solidFill>
                <a:ea typeface="+mn-ea"/>
                <a:cs typeface="+mn-cs"/>
              </a:defRPr>
            </a:lvl1pPr>
          </a:lstStyle>
          <a:p>
            <a:pPr>
              <a:defRPr/>
            </a:pPr>
            <a:endParaRPr lang="en-GB"/>
          </a:p>
        </p:txBody>
      </p:sp>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08059" y="4515966"/>
            <a:ext cx="2350302" cy="62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746695"/>
      </p:ext>
    </p:extLst>
  </p:cSld>
  <p:clrMapOvr>
    <a:overrideClrMapping bg1="lt1" tx1="dk1" bg2="lt2" tx2="dk2" accent1="accent1" accent2="accent2" accent3="accent3" accent4="accent4" accent5="accent5" accent6="accent6" hlink="hlink" folHlink="folHlink"/>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16805" y="1005576"/>
            <a:ext cx="3780463" cy="479822"/>
          </a:xfrm>
        </p:spPr>
        <p:txBody>
          <a:bodyPr anchor="b"/>
          <a:lstStyle>
            <a:lvl1pPr marL="0" indent="0">
              <a:buNone/>
              <a:defRPr sz="2000" b="1">
                <a:solidFill>
                  <a:schemeClr val="bg2"/>
                </a:solidFill>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dirty="0" smtClean="0"/>
              <a:t>Click to edit Master text styles (24)</a:t>
            </a:r>
          </a:p>
        </p:txBody>
      </p:sp>
      <p:sp>
        <p:nvSpPr>
          <p:cNvPr id="4" name="Content Placeholder 3"/>
          <p:cNvSpPr>
            <a:spLocks noGrp="1"/>
          </p:cNvSpPr>
          <p:nvPr>
            <p:ph sz="half" idx="2" hasCustomPrompt="1"/>
          </p:nvPr>
        </p:nvSpPr>
        <p:spPr>
          <a:xfrm>
            <a:off x="716805" y="1599642"/>
            <a:ext cx="3780463" cy="2963466"/>
          </a:xfrm>
        </p:spPr>
        <p:txBody>
          <a:bodyPr/>
          <a:lstStyle>
            <a:lvl1pPr>
              <a:spcBef>
                <a:spcPts val="798"/>
              </a:spcBef>
              <a:defRPr sz="1900"/>
            </a:lvl1pPr>
            <a:lvl2pPr>
              <a:defRPr sz="1700"/>
            </a:lvl2pPr>
            <a:lvl3pPr>
              <a:defRPr sz="1500"/>
            </a:lvl3pPr>
            <a:lvl4pPr>
              <a:defRPr sz="1500"/>
            </a:lvl4pPr>
            <a:lvl5pPr>
              <a:defRPr sz="1500"/>
            </a:lvl5pPr>
            <a:lvl6pPr>
              <a:defRPr sz="1400"/>
            </a:lvl6pPr>
            <a:lvl7pPr>
              <a:defRPr sz="1400"/>
            </a:lvl7pPr>
            <a:lvl8pPr>
              <a:defRPr sz="1400"/>
            </a:lvl8pPr>
            <a:lvl9pPr>
              <a:defRPr sz="1400"/>
            </a:lvl9pPr>
          </a:lstStyle>
          <a:p>
            <a:pPr lvl="0"/>
            <a:r>
              <a:rPr lang="en-US" dirty="0" smtClean="0"/>
              <a:t>Click to edit Master text styles (22)</a:t>
            </a:r>
          </a:p>
          <a:p>
            <a:pPr lvl="1"/>
            <a:r>
              <a:rPr lang="en-US" dirty="0" smtClean="0"/>
              <a:t>Second level (20)</a:t>
            </a:r>
          </a:p>
          <a:p>
            <a:pPr lvl="2"/>
            <a:r>
              <a:rPr lang="en-US" dirty="0" smtClean="0"/>
              <a:t>Third level (18)</a:t>
            </a:r>
          </a:p>
          <a:p>
            <a:pPr lvl="3"/>
            <a:r>
              <a:rPr lang="en-US" dirty="0" smtClean="0"/>
              <a:t>Fourth level (18)</a:t>
            </a:r>
          </a:p>
          <a:p>
            <a:pPr lvl="4"/>
            <a:r>
              <a:rPr lang="en-US" dirty="0" smtClean="0"/>
              <a:t>Fifth level (18)</a:t>
            </a:r>
            <a:endParaRPr lang="en-GB" dirty="0"/>
          </a:p>
        </p:txBody>
      </p:sp>
      <p:sp>
        <p:nvSpPr>
          <p:cNvPr id="5" name="Text Placeholder 4"/>
          <p:cNvSpPr>
            <a:spLocks noGrp="1"/>
          </p:cNvSpPr>
          <p:nvPr>
            <p:ph type="body" sz="quarter" idx="3" hasCustomPrompt="1"/>
          </p:nvPr>
        </p:nvSpPr>
        <p:spPr>
          <a:xfrm>
            <a:off x="4645273" y="1005576"/>
            <a:ext cx="3914866" cy="479822"/>
          </a:xfrm>
        </p:spPr>
        <p:txBody>
          <a:bodyPr anchor="b"/>
          <a:lstStyle>
            <a:lvl1pPr marL="0" indent="0">
              <a:buNone/>
              <a:defRPr lang="en-US" sz="2000" b="1" dirty="0" smtClean="0">
                <a:solidFill>
                  <a:schemeClr val="bg2"/>
                </a:solidFill>
                <a:latin typeface="+mn-lt"/>
                <a:ea typeface="+mn-ea"/>
                <a:cs typeface="+mn-cs"/>
              </a:defRPr>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dirty="0" smtClean="0"/>
              <a:t>Click to edit Master text styles (24)</a:t>
            </a:r>
          </a:p>
        </p:txBody>
      </p:sp>
      <p:sp>
        <p:nvSpPr>
          <p:cNvPr id="6" name="Content Placeholder 5"/>
          <p:cNvSpPr>
            <a:spLocks noGrp="1"/>
          </p:cNvSpPr>
          <p:nvPr>
            <p:ph sz="quarter" idx="4" hasCustomPrompt="1"/>
          </p:nvPr>
        </p:nvSpPr>
        <p:spPr>
          <a:xfrm>
            <a:off x="4645273" y="1599642"/>
            <a:ext cx="3914866" cy="2963466"/>
          </a:xfrm>
        </p:spPr>
        <p:txBody>
          <a:bodyPr/>
          <a:lstStyle>
            <a:lvl1pPr>
              <a:spcBef>
                <a:spcPts val="798"/>
              </a:spcBef>
              <a:defRPr sz="1900"/>
            </a:lvl1pPr>
            <a:lvl2pPr>
              <a:defRPr sz="1700"/>
            </a:lvl2pPr>
            <a:lvl3pPr>
              <a:defRPr sz="1500"/>
            </a:lvl3pPr>
            <a:lvl4pPr>
              <a:defRPr sz="1500"/>
            </a:lvl4pPr>
            <a:lvl5pPr>
              <a:defRPr sz="1500"/>
            </a:lvl5pPr>
            <a:lvl6pPr>
              <a:defRPr sz="1400"/>
            </a:lvl6pPr>
            <a:lvl7pPr>
              <a:defRPr sz="1400"/>
            </a:lvl7pPr>
            <a:lvl8pPr>
              <a:defRPr sz="1400"/>
            </a:lvl8pPr>
            <a:lvl9pPr>
              <a:defRPr sz="1400"/>
            </a:lvl9pPr>
          </a:lstStyle>
          <a:p>
            <a:pPr lvl="0"/>
            <a:r>
              <a:rPr lang="en-US" dirty="0" smtClean="0"/>
              <a:t>Click to edit Master text styles (22)</a:t>
            </a:r>
          </a:p>
          <a:p>
            <a:pPr lvl="1"/>
            <a:r>
              <a:rPr lang="en-US" dirty="0" smtClean="0"/>
              <a:t>Second level (20)</a:t>
            </a:r>
          </a:p>
          <a:p>
            <a:pPr lvl="2"/>
            <a:r>
              <a:rPr lang="en-US" dirty="0" smtClean="0"/>
              <a:t>Third level (18)</a:t>
            </a:r>
          </a:p>
          <a:p>
            <a:pPr lvl="3"/>
            <a:r>
              <a:rPr lang="en-US" dirty="0" smtClean="0"/>
              <a:t>Fourth level (18)</a:t>
            </a:r>
          </a:p>
          <a:p>
            <a:pPr lvl="4"/>
            <a:r>
              <a:rPr lang="en-US" dirty="0" smtClean="0"/>
              <a:t>Fifth level (18)</a:t>
            </a:r>
            <a:endParaRPr lang="en-GB" dirty="0"/>
          </a:p>
        </p:txBody>
      </p:sp>
      <p:sp>
        <p:nvSpPr>
          <p:cNvPr id="9" name="Title 1"/>
          <p:cNvSpPr>
            <a:spLocks noGrp="1"/>
          </p:cNvSpPr>
          <p:nvPr>
            <p:ph type="title" hasCustomPrompt="1"/>
          </p:nvPr>
        </p:nvSpPr>
        <p:spPr>
          <a:xfrm>
            <a:off x="697523" y="136922"/>
            <a:ext cx="6773008" cy="594122"/>
          </a:xfrm>
        </p:spPr>
        <p:txBody>
          <a:bodyPr/>
          <a:lstStyle>
            <a:lvl1pPr>
              <a:defRPr sz="2400"/>
            </a:lvl1pPr>
          </a:lstStyle>
          <a:p>
            <a:r>
              <a:rPr lang="en-US" dirty="0" smtClean="0"/>
              <a:t>Click to edit Master title style (28)</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smtClean="0"/>
              <a:t>© IFRS Foundation.  30 Cannon Street  |  London EC4M 6XH  |  UK.  www.ifrs.org</a:t>
            </a:r>
            <a:endParaRPr lang="en-GB"/>
          </a:p>
        </p:txBody>
      </p:sp>
      <p:sp>
        <p:nvSpPr>
          <p:cNvPr id="8" name="Rectangle 6"/>
          <p:cNvSpPr>
            <a:spLocks noGrp="1" noChangeArrowheads="1"/>
          </p:cNvSpPr>
          <p:nvPr>
            <p:ph type="sldNum" sz="quarter" idx="11"/>
          </p:nvPr>
        </p:nvSpPr>
        <p:spPr>
          <a:ln/>
        </p:spPr>
        <p:txBody>
          <a:bodyPr/>
          <a:lstStyle>
            <a:lvl1pPr>
              <a:defRPr/>
            </a:lvl1pPr>
          </a:lstStyle>
          <a:p>
            <a:fld id="{E530BBB8-8FD7-44EE-BDE3-46D3446267A5}" type="slidenum">
              <a:rPr lang="en-GB"/>
              <a:pPr/>
              <a:t>‹#›</a:t>
            </a:fld>
            <a:endParaRPr lang="en-GB"/>
          </a:p>
        </p:txBody>
      </p:sp>
    </p:spTree>
    <p:extLst>
      <p:ext uri="{BB962C8B-B14F-4D97-AF65-F5344CB8AC3E}">
        <p14:creationId xmlns:p14="http://schemas.microsoft.com/office/powerpoint/2010/main" val="3275574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7880838" y="0"/>
            <a:ext cx="663820" cy="78224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nchor="ctr"/>
          <a:lstStyle/>
          <a:p>
            <a:endParaRPr lang="en-US" sz="1500"/>
          </a:p>
        </p:txBody>
      </p:sp>
      <p:sp>
        <p:nvSpPr>
          <p:cNvPr id="6" name="Line 12"/>
          <p:cNvSpPr>
            <a:spLocks noChangeShapeType="1"/>
          </p:cNvSpPr>
          <p:nvPr/>
        </p:nvSpPr>
        <p:spPr bwMode="gray">
          <a:xfrm>
            <a:off x="331177" y="782241"/>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77925" tIns="38963" rIns="77925" bIns="38963"/>
          <a:lstStyle/>
          <a:p>
            <a:endParaRPr lang="en-GB"/>
          </a:p>
        </p:txBody>
      </p:sp>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3" name="Content Placeholder 2"/>
          <p:cNvSpPr>
            <a:spLocks noGrp="1"/>
          </p:cNvSpPr>
          <p:nvPr>
            <p:ph sz="half" idx="1" hasCustomPrompt="1"/>
          </p:nvPr>
        </p:nvSpPr>
        <p:spPr>
          <a:xfrm>
            <a:off x="700454" y="1078706"/>
            <a:ext cx="3738608" cy="3652838"/>
          </a:xfrm>
        </p:spPr>
        <p:txBody>
          <a:bodyPr/>
          <a:lstStyle>
            <a:lvl1pPr>
              <a:lnSpc>
                <a:spcPct val="100000"/>
              </a:lnSpc>
              <a:spcBef>
                <a:spcPts val="798"/>
              </a:spcBef>
              <a:defRPr sz="1900"/>
            </a:lvl1pPr>
            <a:lvl2pPr>
              <a:defRPr sz="17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 (22)</a:t>
            </a:r>
          </a:p>
          <a:p>
            <a:pPr lvl="1"/>
            <a:r>
              <a:rPr lang="en-US" dirty="0" smtClean="0"/>
              <a:t>Second level (20)</a:t>
            </a:r>
          </a:p>
          <a:p>
            <a:pPr lvl="2"/>
            <a:r>
              <a:rPr lang="en-US" dirty="0" smtClean="0"/>
              <a:t>Third level (18)</a:t>
            </a:r>
          </a:p>
          <a:p>
            <a:pPr lvl="3"/>
            <a:r>
              <a:rPr lang="en-US" dirty="0" smtClean="0"/>
              <a:t>Fourth level (18)</a:t>
            </a:r>
          </a:p>
          <a:p>
            <a:pPr lvl="4"/>
            <a:r>
              <a:rPr lang="en-US" dirty="0" smtClean="0"/>
              <a:t>Fifth level (18)</a:t>
            </a:r>
            <a:endParaRPr lang="en-GB" dirty="0"/>
          </a:p>
        </p:txBody>
      </p:sp>
      <p:sp>
        <p:nvSpPr>
          <p:cNvPr id="4" name="Content Placeholder 3"/>
          <p:cNvSpPr>
            <a:spLocks noGrp="1"/>
          </p:cNvSpPr>
          <p:nvPr>
            <p:ph sz="half" idx="2" hasCustomPrompt="1"/>
          </p:nvPr>
        </p:nvSpPr>
        <p:spPr>
          <a:xfrm>
            <a:off x="4788615" y="1078706"/>
            <a:ext cx="3738462" cy="3652838"/>
          </a:xfrm>
        </p:spPr>
        <p:txBody>
          <a:bodyPr/>
          <a:lstStyle>
            <a:lvl1pPr>
              <a:lnSpc>
                <a:spcPct val="100000"/>
              </a:lnSpc>
              <a:spcBef>
                <a:spcPts val="798"/>
              </a:spcBef>
              <a:defRPr sz="1900"/>
            </a:lvl1pPr>
            <a:lvl2pPr>
              <a:defRPr sz="17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 (22)</a:t>
            </a:r>
          </a:p>
          <a:p>
            <a:pPr lvl="1"/>
            <a:r>
              <a:rPr lang="en-US" dirty="0" smtClean="0"/>
              <a:t>Second level (20)</a:t>
            </a:r>
          </a:p>
          <a:p>
            <a:pPr lvl="2"/>
            <a:r>
              <a:rPr lang="en-US" dirty="0" smtClean="0"/>
              <a:t>Third level (18)</a:t>
            </a:r>
          </a:p>
          <a:p>
            <a:pPr lvl="3"/>
            <a:r>
              <a:rPr lang="en-US" dirty="0" smtClean="0"/>
              <a:t>Fourth level (18)</a:t>
            </a:r>
          </a:p>
          <a:p>
            <a:pPr lvl="4"/>
            <a:r>
              <a:rPr lang="en-US" dirty="0" smtClean="0"/>
              <a:t>Fifth level (18)</a:t>
            </a:r>
            <a:endParaRPr lang="en-GB" dirty="0"/>
          </a:p>
        </p:txBody>
      </p:sp>
      <p:sp>
        <p:nvSpPr>
          <p:cNvPr id="8" name="Footer Placeholder 4"/>
          <p:cNvSpPr>
            <a:spLocks noGrp="1"/>
          </p:cNvSpPr>
          <p:nvPr>
            <p:ph type="ftr" sz="quarter" idx="10"/>
          </p:nvPr>
        </p:nvSpPr>
        <p:spPr/>
        <p:txBody>
          <a:bodyPr/>
          <a:lstStyle>
            <a:lvl1pPr>
              <a:defRPr/>
            </a:lvl1pPr>
          </a:lstStyle>
          <a:p>
            <a:pPr>
              <a:defRPr/>
            </a:pPr>
            <a:r>
              <a:rPr lang="en-GB" smtClean="0"/>
              <a:t>© IFRS Foundation.  30 Cannon Street  |  London EC4M 6XH  |  UK.  www.ifrs.org</a:t>
            </a:r>
            <a:endParaRPr lang="en-GB"/>
          </a:p>
        </p:txBody>
      </p:sp>
      <p:sp>
        <p:nvSpPr>
          <p:cNvPr id="9" name="Slide Number Placeholder 5"/>
          <p:cNvSpPr>
            <a:spLocks noGrp="1"/>
          </p:cNvSpPr>
          <p:nvPr>
            <p:ph type="sldNum" sz="quarter" idx="11"/>
          </p:nvPr>
        </p:nvSpPr>
        <p:spPr/>
        <p:txBody>
          <a:bodyPr/>
          <a:lstStyle>
            <a:lvl1pPr>
              <a:defRPr/>
            </a:lvl1pPr>
          </a:lstStyle>
          <a:p>
            <a:fld id="{4E7C498C-C484-45C7-BC7E-3DA783BE6719}" type="slidenum">
              <a:rPr lang="en-GB"/>
              <a:pPr/>
              <a:t>‹#›</a:t>
            </a:fld>
            <a:endParaRPr lang="en-GB"/>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8059" y="4515966"/>
            <a:ext cx="2350302" cy="62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901177"/>
      </p:ext>
    </p:extLst>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 (28)</a:t>
            </a:r>
            <a:endParaRPr lang="en-GB" dirty="0"/>
          </a:p>
        </p:txBody>
      </p:sp>
      <p:sp>
        <p:nvSpPr>
          <p:cNvPr id="3" name="Content Placeholder 2"/>
          <p:cNvSpPr>
            <a:spLocks noGrp="1"/>
          </p:cNvSpPr>
          <p:nvPr>
            <p:ph idx="1" hasCustomPrompt="1"/>
          </p:nvPr>
        </p:nvSpPr>
        <p:spPr>
          <a:xfrm>
            <a:off x="700461" y="1078706"/>
            <a:ext cx="3672139" cy="3652838"/>
          </a:xfrm>
        </p:spPr>
        <p:txBody>
          <a:bodyPr/>
          <a:lstStyle>
            <a:lvl1pPr marL="0" indent="0">
              <a:lnSpc>
                <a:spcPct val="100000"/>
              </a:lnSpc>
              <a:buNone/>
              <a:defRPr sz="2000"/>
            </a:lvl1pPr>
            <a:lvl2pPr marL="292219" indent="-292219">
              <a:spcBef>
                <a:spcPts val="31"/>
              </a:spcBef>
              <a:buClr>
                <a:schemeClr val="bg2"/>
              </a:buClr>
              <a:buFont typeface="Arial" pitchFamily="34" charset="0"/>
              <a:buChar char="•"/>
              <a:defRPr sz="1900"/>
            </a:lvl2pPr>
            <a:lvl3pPr marL="527618" indent="-227282">
              <a:defRPr sz="1700"/>
            </a:lvl3pPr>
            <a:lvl4pPr marL="844189" indent="-227282">
              <a:defRPr sz="1500"/>
            </a:lvl4pPr>
            <a:lvl5pPr marL="844189" indent="-227282">
              <a:defRPr sz="1500"/>
            </a:lvl5pPr>
          </a:lstStyle>
          <a:p>
            <a:pPr lvl="0"/>
            <a:r>
              <a:rPr lang="en-US" dirty="0" smtClean="0"/>
              <a:t>Click to edit Master text styles (24)</a:t>
            </a:r>
          </a:p>
          <a:p>
            <a:pPr lvl="1"/>
            <a:r>
              <a:rPr lang="en-US" dirty="0" smtClean="0"/>
              <a:t>Second level (22)</a:t>
            </a:r>
          </a:p>
          <a:p>
            <a:pPr lvl="2"/>
            <a:r>
              <a:rPr lang="en-US" dirty="0" smtClean="0"/>
              <a:t>Third level (20)</a:t>
            </a:r>
          </a:p>
          <a:p>
            <a:pPr lvl="3"/>
            <a:r>
              <a:rPr lang="en-US" dirty="0" smtClean="0"/>
              <a:t>Fourth level (18)</a:t>
            </a:r>
          </a:p>
          <a:p>
            <a:pPr lvl="4"/>
            <a:r>
              <a:rPr lang="en-US" dirty="0" smtClean="0"/>
              <a:t>Fifth level (18)</a:t>
            </a:r>
            <a:endParaRPr lang="en-GB" dirty="0"/>
          </a:p>
        </p:txBody>
      </p:sp>
      <p:sp>
        <p:nvSpPr>
          <p:cNvPr id="7" name="Picture Placeholder 6"/>
          <p:cNvSpPr>
            <a:spLocks noGrp="1"/>
          </p:cNvSpPr>
          <p:nvPr>
            <p:ph type="pic" sz="quarter" idx="12"/>
          </p:nvPr>
        </p:nvSpPr>
        <p:spPr>
          <a:xfrm>
            <a:off x="4372714" y="1059656"/>
            <a:ext cx="4188069" cy="3671888"/>
          </a:xfrm>
        </p:spPr>
        <p:txBody>
          <a:bodyPr/>
          <a:lstStyle/>
          <a:p>
            <a:pPr lvl="0"/>
            <a:r>
              <a:rPr lang="en-US" noProof="0" smtClean="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GB" smtClean="0"/>
              <a:t>© IFRS Foundation.  30 Cannon Street  |  London EC4M 6XH  |  UK.  www.ifrs.org</a:t>
            </a:r>
            <a:endParaRPr lang="en-GB"/>
          </a:p>
        </p:txBody>
      </p:sp>
      <p:sp>
        <p:nvSpPr>
          <p:cNvPr id="6" name="Rectangle 6"/>
          <p:cNvSpPr>
            <a:spLocks noGrp="1" noChangeArrowheads="1"/>
          </p:cNvSpPr>
          <p:nvPr>
            <p:ph type="sldNum" sz="quarter" idx="14"/>
          </p:nvPr>
        </p:nvSpPr>
        <p:spPr>
          <a:ln/>
        </p:spPr>
        <p:txBody>
          <a:bodyPr/>
          <a:lstStyle>
            <a:lvl1pPr>
              <a:defRPr/>
            </a:lvl1pPr>
          </a:lstStyle>
          <a:p>
            <a:fld id="{E6985D06-945D-40F4-A09D-773022BF605C}" type="slidenum">
              <a:rPr lang="en-GB"/>
              <a:pPr/>
              <a:t>‹#›</a:t>
            </a:fld>
            <a:endParaRPr lang="en-GB"/>
          </a:p>
        </p:txBody>
      </p:sp>
    </p:spTree>
    <p:extLst>
      <p:ext uri="{BB962C8B-B14F-4D97-AF65-F5344CB8AC3E}">
        <p14:creationId xmlns:p14="http://schemas.microsoft.com/office/powerpoint/2010/main" val="2355419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7.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700454" y="1078706"/>
            <a:ext cx="7844204"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 (22)</a:t>
            </a:r>
          </a:p>
          <a:p>
            <a:pPr lvl="1"/>
            <a:r>
              <a:rPr lang="en-US" dirty="0" smtClean="0"/>
              <a:t>Second level (20)</a:t>
            </a:r>
          </a:p>
          <a:p>
            <a:pPr lvl="2"/>
            <a:r>
              <a:rPr lang="en-US" dirty="0" smtClean="0"/>
              <a:t>Third level (18)</a:t>
            </a:r>
          </a:p>
          <a:p>
            <a:pPr lvl="3"/>
            <a:r>
              <a:rPr lang="en-US" dirty="0" smtClean="0"/>
              <a:t>Fourth level (18)</a:t>
            </a:r>
          </a:p>
          <a:p>
            <a:pPr lvl="4"/>
            <a:r>
              <a:rPr lang="en-US" dirty="0" smtClean="0"/>
              <a:t>Fifth level (18)</a:t>
            </a:r>
            <a:endParaRPr lang="en-GB" dirty="0" smtClean="0"/>
          </a:p>
        </p:txBody>
      </p:sp>
      <p:sp>
        <p:nvSpPr>
          <p:cNvPr id="1027" name="Rectangle 13"/>
          <p:cNvSpPr>
            <a:spLocks noChangeArrowheads="1"/>
          </p:cNvSpPr>
          <p:nvPr/>
        </p:nvSpPr>
        <p:spPr bwMode="gray">
          <a:xfrm>
            <a:off x="7880838" y="0"/>
            <a:ext cx="663820" cy="78224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7925" tIns="38963" rIns="77925" bIns="38963" anchor="ctr"/>
          <a:lstStyle/>
          <a:p>
            <a:endParaRPr lang="en-US" sz="1500"/>
          </a:p>
        </p:txBody>
      </p:sp>
      <p:sp>
        <p:nvSpPr>
          <p:cNvPr id="1028" name="Rectangle 2"/>
          <p:cNvSpPr>
            <a:spLocks noGrp="1" noChangeArrowheads="1"/>
          </p:cNvSpPr>
          <p:nvPr>
            <p:ph type="title"/>
          </p:nvPr>
        </p:nvSpPr>
        <p:spPr bwMode="gray">
          <a:xfrm>
            <a:off x="697523" y="136922"/>
            <a:ext cx="6773008"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dirty="0" smtClean="0"/>
              <a:t>Click to edit Master title style (28)</a:t>
            </a:r>
            <a:endParaRPr lang="en-GB" dirty="0" smtClean="0"/>
          </a:p>
        </p:txBody>
      </p:sp>
      <p:pic>
        <p:nvPicPr>
          <p:cNvPr id="1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8059" y="4515966"/>
            <a:ext cx="2350302" cy="625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Rectangle 5"/>
          <p:cNvSpPr>
            <a:spLocks noGrp="1" noChangeArrowheads="1"/>
          </p:cNvSpPr>
          <p:nvPr>
            <p:ph type="ftr" sz="quarter" idx="3"/>
          </p:nvPr>
        </p:nvSpPr>
        <p:spPr bwMode="gray">
          <a:xfrm>
            <a:off x="700454" y="4847035"/>
            <a:ext cx="5647592" cy="142875"/>
          </a:xfrm>
          <a:prstGeom prst="rect">
            <a:avLst/>
          </a:prstGeom>
          <a:noFill/>
          <a:ln>
            <a:noFill/>
          </a:ln>
          <a:effectLst/>
          <a:extLst/>
        </p:spPr>
        <p:txBody>
          <a:bodyPr vert="horz" wrap="square" lIns="0" tIns="0" rIns="0" bIns="0" numCol="1" anchor="t" anchorCtr="0" compatLnSpc="1">
            <a:prstTxWarp prst="textNoShape">
              <a:avLst/>
            </a:prstTxWarp>
          </a:bodyPr>
          <a:lstStyle>
            <a:lvl1pPr>
              <a:defRPr sz="600">
                <a:ea typeface="+mn-ea"/>
                <a:cs typeface="+mn-cs"/>
              </a:defRPr>
            </a:lvl1pPr>
          </a:lstStyle>
          <a:p>
            <a:pPr>
              <a:defRPr/>
            </a:pPr>
            <a:r>
              <a:rPr lang="en-GB" smtClean="0"/>
              <a:t>© IFRS Foundation.  30 Cannon Street  |  London EC4M 6XH  |  UK.  www.ifrs.org</a:t>
            </a:r>
            <a:endParaRPr lang="en-GB"/>
          </a:p>
        </p:txBody>
      </p:sp>
      <p:sp>
        <p:nvSpPr>
          <p:cNvPr id="1030" name="Rectangle 6"/>
          <p:cNvSpPr>
            <a:spLocks noGrp="1" noChangeArrowheads="1"/>
          </p:cNvSpPr>
          <p:nvPr>
            <p:ph type="sldNum" sz="quarter" idx="4"/>
          </p:nvPr>
        </p:nvSpPr>
        <p:spPr bwMode="gray">
          <a:xfrm>
            <a:off x="7895499" y="533400"/>
            <a:ext cx="631581" cy="147638"/>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400">
                <a:solidFill>
                  <a:schemeClr val="bg1"/>
                </a:solidFill>
              </a:defRPr>
            </a:lvl1pPr>
          </a:lstStyle>
          <a:p>
            <a:fld id="{8E17C923-6266-4805-A6B0-2B3F8B6E1E70}" type="slidenum">
              <a:rPr lang="en-GB"/>
              <a:pPr/>
              <a:t>‹#›</a:t>
            </a:fld>
            <a:endParaRPr lang="en-GB"/>
          </a:p>
        </p:txBody>
      </p:sp>
      <p:sp>
        <p:nvSpPr>
          <p:cNvPr id="1031" name="Line 12"/>
          <p:cNvSpPr>
            <a:spLocks noChangeShapeType="1"/>
          </p:cNvSpPr>
          <p:nvPr/>
        </p:nvSpPr>
        <p:spPr bwMode="gray">
          <a:xfrm>
            <a:off x="331177" y="782241"/>
            <a:ext cx="8474320" cy="0"/>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77925" tIns="38963" rIns="77925" bIns="38963"/>
          <a:lstStyle/>
          <a:p>
            <a:endParaRPr lang="en-GB"/>
          </a:p>
        </p:txBody>
      </p:sp>
    </p:spTree>
  </p:cSld>
  <p:clrMap bg1="lt1" tx1="dk1" bg2="lt2" tx2="dk2" accent1="accent1" accent2="accent2" accent3="accent3" accent4="accent4" accent5="accent5" accent6="accent6" hlink="hlink" folHlink="folHlink"/>
  <p:sldLayoutIdLst>
    <p:sldLayoutId id="2147483777" r:id="rId1"/>
    <p:sldLayoutId id="2147483780" r:id="rId2"/>
    <p:sldLayoutId id="2147483776" r:id="rId3"/>
    <p:sldLayoutId id="2147483775" r:id="rId4"/>
    <p:sldLayoutId id="2147483774" r:id="rId5"/>
    <p:sldLayoutId id="2147483778" r:id="rId6"/>
    <p:sldLayoutId id="2147483773" r:id="rId7"/>
    <p:sldLayoutId id="2147483779" r:id="rId8"/>
    <p:sldLayoutId id="2147483772" r:id="rId9"/>
    <p:sldLayoutId id="2147483771" r:id="rId10"/>
    <p:sldLayoutId id="2147483770" r:id="rId11"/>
    <p:sldLayoutId id="2147483781" r:id="rId12"/>
    <p:sldLayoutId id="2147483782" r:id="rId13"/>
    <p:sldLayoutId id="2147483783" r:id="rId14"/>
    <p:sldLayoutId id="2147483808" r:id="rId15"/>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4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27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27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27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2700" b="1">
          <a:solidFill>
            <a:schemeClr val="tx1"/>
          </a:solidFill>
          <a:latin typeface="Arial" charset="0"/>
          <a:ea typeface="ＭＳ Ｐゴシック" charset="-128"/>
        </a:defRPr>
      </a:lvl5pPr>
      <a:lvl6pPr marL="389626" algn="l" rtl="0" eaLnBrk="1" fontAlgn="base" hangingPunct="1">
        <a:lnSpc>
          <a:spcPct val="90000"/>
        </a:lnSpc>
        <a:spcBef>
          <a:spcPct val="0"/>
        </a:spcBef>
        <a:spcAft>
          <a:spcPct val="0"/>
        </a:spcAft>
        <a:defRPr sz="2700" b="1">
          <a:solidFill>
            <a:schemeClr val="tx1"/>
          </a:solidFill>
          <a:latin typeface="Arial" charset="0"/>
        </a:defRPr>
      </a:lvl6pPr>
      <a:lvl7pPr marL="779252" algn="l" rtl="0" eaLnBrk="1" fontAlgn="base" hangingPunct="1">
        <a:lnSpc>
          <a:spcPct val="90000"/>
        </a:lnSpc>
        <a:spcBef>
          <a:spcPct val="0"/>
        </a:spcBef>
        <a:spcAft>
          <a:spcPct val="0"/>
        </a:spcAft>
        <a:defRPr sz="2700" b="1">
          <a:solidFill>
            <a:schemeClr val="tx1"/>
          </a:solidFill>
          <a:latin typeface="Arial" charset="0"/>
        </a:defRPr>
      </a:lvl7pPr>
      <a:lvl8pPr marL="1168878" algn="l" rtl="0" eaLnBrk="1" fontAlgn="base" hangingPunct="1">
        <a:lnSpc>
          <a:spcPct val="90000"/>
        </a:lnSpc>
        <a:spcBef>
          <a:spcPct val="0"/>
        </a:spcBef>
        <a:spcAft>
          <a:spcPct val="0"/>
        </a:spcAft>
        <a:defRPr sz="2700" b="1">
          <a:solidFill>
            <a:schemeClr val="tx1"/>
          </a:solidFill>
          <a:latin typeface="Arial" charset="0"/>
        </a:defRPr>
      </a:lvl8pPr>
      <a:lvl9pPr marL="1558503" algn="l" rtl="0" eaLnBrk="1" fontAlgn="base" hangingPunct="1">
        <a:lnSpc>
          <a:spcPct val="90000"/>
        </a:lnSpc>
        <a:spcBef>
          <a:spcPct val="0"/>
        </a:spcBef>
        <a:spcAft>
          <a:spcPct val="0"/>
        </a:spcAft>
        <a:defRPr sz="2700" b="1">
          <a:solidFill>
            <a:schemeClr val="tx1"/>
          </a:solidFill>
          <a:latin typeface="Arial" charset="0"/>
        </a:defRPr>
      </a:lvl9pPr>
    </p:titleStyle>
    <p:bodyStyle>
      <a:lvl1pPr marL="227282" indent="-227282" algn="l" rtl="0" eaLnBrk="1" fontAlgn="base" hangingPunct="1">
        <a:spcBef>
          <a:spcPct val="30000"/>
        </a:spcBef>
        <a:spcAft>
          <a:spcPct val="0"/>
        </a:spcAft>
        <a:buClr>
          <a:schemeClr val="bg2"/>
        </a:buClr>
        <a:buChar char="•"/>
        <a:defRPr sz="1900">
          <a:solidFill>
            <a:schemeClr val="tx1"/>
          </a:solidFill>
          <a:latin typeface="+mn-lt"/>
          <a:ea typeface="ＭＳ Ｐゴシック" charset="-128"/>
          <a:cs typeface="+mn-cs"/>
        </a:defRPr>
      </a:lvl1pPr>
      <a:lvl2pPr marL="689962" indent="-227282" algn="l" rtl="0" eaLnBrk="1" fontAlgn="base" hangingPunct="1">
        <a:lnSpc>
          <a:spcPct val="110000"/>
        </a:lnSpc>
        <a:spcBef>
          <a:spcPct val="0"/>
        </a:spcBef>
        <a:spcAft>
          <a:spcPct val="0"/>
        </a:spcAft>
        <a:buClr>
          <a:schemeClr val="tx1"/>
        </a:buClr>
        <a:buFont typeface="Arial" charset="0"/>
        <a:buChar char="–"/>
        <a:defRPr sz="1700">
          <a:solidFill>
            <a:schemeClr val="tx1"/>
          </a:solidFill>
          <a:latin typeface="+mn-lt"/>
          <a:ea typeface="ＭＳ Ｐゴシック" charset="-128"/>
        </a:defRPr>
      </a:lvl2pPr>
      <a:lvl3pPr marL="1144526" indent="-227282" algn="l" rtl="0" eaLnBrk="1" fontAlgn="base" hangingPunct="1">
        <a:lnSpc>
          <a:spcPct val="110000"/>
        </a:lnSpc>
        <a:spcBef>
          <a:spcPct val="0"/>
        </a:spcBef>
        <a:spcAft>
          <a:spcPct val="0"/>
        </a:spcAft>
        <a:buClr>
          <a:schemeClr val="tx1"/>
        </a:buClr>
        <a:buFont typeface="Arial" charset="0"/>
        <a:buChar char="–"/>
        <a:defRPr sz="1500">
          <a:solidFill>
            <a:schemeClr val="tx1"/>
          </a:solidFill>
          <a:latin typeface="+mn-lt"/>
          <a:ea typeface="ＭＳ Ｐゴシック" charset="-128"/>
        </a:defRPr>
      </a:lvl3pPr>
      <a:lvl4pPr marL="1607207" indent="-227282" algn="l" rtl="0" eaLnBrk="1" fontAlgn="base" hangingPunct="1">
        <a:lnSpc>
          <a:spcPct val="110000"/>
        </a:lnSpc>
        <a:spcBef>
          <a:spcPct val="0"/>
        </a:spcBef>
        <a:spcAft>
          <a:spcPct val="0"/>
        </a:spcAft>
        <a:buClr>
          <a:schemeClr val="tx1"/>
        </a:buClr>
        <a:buFont typeface="Arial" charset="0"/>
        <a:buChar char="–"/>
        <a:defRPr sz="1500">
          <a:solidFill>
            <a:schemeClr val="tx1"/>
          </a:solidFill>
          <a:latin typeface="+mn-lt"/>
          <a:ea typeface="ＭＳ Ｐゴシック" charset="-128"/>
        </a:defRPr>
      </a:lvl4pPr>
      <a:lvl5pPr marL="2061770" indent="-227282" algn="l" rtl="0" eaLnBrk="1" fontAlgn="base" hangingPunct="1">
        <a:lnSpc>
          <a:spcPct val="110000"/>
        </a:lnSpc>
        <a:spcBef>
          <a:spcPct val="0"/>
        </a:spcBef>
        <a:spcAft>
          <a:spcPct val="0"/>
        </a:spcAft>
        <a:buClr>
          <a:schemeClr val="tx1"/>
        </a:buClr>
        <a:buFont typeface="Arial" charset="0"/>
        <a:buChar char="–"/>
        <a:defRPr sz="1500">
          <a:solidFill>
            <a:schemeClr val="tx1"/>
          </a:solidFill>
          <a:latin typeface="+mn-lt"/>
          <a:ea typeface="ＭＳ Ｐゴシック" charset="-128"/>
        </a:defRPr>
      </a:lvl5pPr>
      <a:lvl6pPr marL="2451396"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6pPr>
      <a:lvl7pPr marL="2841022"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7pPr>
      <a:lvl8pPr marL="3230648"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8pPr>
      <a:lvl9pPr marL="3620273"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gray">
          <a:xfrm>
            <a:off x="700454" y="1078706"/>
            <a:ext cx="7844204" cy="3652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7" name="Rectangle 13"/>
          <p:cNvSpPr>
            <a:spLocks noChangeArrowheads="1"/>
          </p:cNvSpPr>
          <p:nvPr/>
        </p:nvSpPr>
        <p:spPr bwMode="gray">
          <a:xfrm>
            <a:off x="7880838" y="0"/>
            <a:ext cx="663820" cy="782241"/>
          </a:xfrm>
          <a:prstGeom prst="rect">
            <a:avLst/>
          </a:prstGeom>
          <a:solidFill>
            <a:schemeClr val="bg2"/>
          </a:solidFill>
          <a:ln>
            <a:noFill/>
          </a:ln>
          <a:effectLst/>
          <a:extLst/>
        </p:spPr>
        <p:txBody>
          <a:bodyPr wrap="none" lIns="77925" tIns="38963" rIns="77925" bIns="38963" anchor="ctr"/>
          <a:lstStyle/>
          <a:p>
            <a:pPr>
              <a:defRPr/>
            </a:pPr>
            <a:endParaRPr lang="en-US" sz="1500" dirty="0">
              <a:solidFill>
                <a:srgbClr val="5F6062"/>
              </a:solidFill>
              <a:latin typeface="Arial"/>
              <a:cs typeface="Arial" charset="0"/>
            </a:endParaRPr>
          </a:p>
        </p:txBody>
      </p:sp>
      <p:sp>
        <p:nvSpPr>
          <p:cNvPr id="3076" name="Rectangle 2"/>
          <p:cNvSpPr>
            <a:spLocks noGrp="1" noChangeArrowheads="1"/>
          </p:cNvSpPr>
          <p:nvPr>
            <p:ph type="title"/>
          </p:nvPr>
        </p:nvSpPr>
        <p:spPr bwMode="gray">
          <a:xfrm>
            <a:off x="697523" y="136922"/>
            <a:ext cx="6773008" cy="59412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4847035"/>
            <a:ext cx="5647592" cy="142875"/>
          </a:xfrm>
          <a:prstGeom prst="rect">
            <a:avLst/>
          </a:prstGeom>
          <a:noFill/>
          <a:ln>
            <a:noFill/>
          </a:ln>
          <a:effectLst/>
          <a:extLst/>
        </p:spPr>
        <p:txBody>
          <a:bodyPr vert="horz" wrap="square" lIns="0" tIns="0" rIns="0" bIns="0" numCol="1" anchor="t" anchorCtr="0" compatLnSpc="1">
            <a:prstTxWarp prst="textNoShape">
              <a:avLst/>
            </a:prstTxWarp>
          </a:bodyPr>
          <a:lstStyle>
            <a:lvl1pPr>
              <a:defRPr sz="600" dirty="0">
                <a:cs typeface="+mn-cs"/>
              </a:defRPr>
            </a:lvl1pPr>
          </a:lstStyle>
          <a:p>
            <a:pPr>
              <a:defRPr/>
            </a:pPr>
            <a:endParaRPr lang="en-GB">
              <a:solidFill>
                <a:srgbClr val="5F6062"/>
              </a:solidFill>
              <a:latin typeface="Arial"/>
            </a:endParaRPr>
          </a:p>
        </p:txBody>
      </p:sp>
      <p:sp>
        <p:nvSpPr>
          <p:cNvPr id="1030" name="Rectangle 6"/>
          <p:cNvSpPr>
            <a:spLocks noGrp="1" noChangeArrowheads="1"/>
          </p:cNvSpPr>
          <p:nvPr>
            <p:ph type="sldNum" sz="quarter" idx="4"/>
          </p:nvPr>
        </p:nvSpPr>
        <p:spPr bwMode="gray">
          <a:xfrm>
            <a:off x="7895500" y="533400"/>
            <a:ext cx="631581" cy="147638"/>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400">
                <a:solidFill>
                  <a:schemeClr val="bg1"/>
                </a:solidFill>
                <a:cs typeface="+mn-cs"/>
              </a:defRPr>
            </a:lvl1pPr>
          </a:lstStyle>
          <a:p>
            <a:pPr>
              <a:defRPr/>
            </a:pPr>
            <a:fld id="{209FC702-DF95-4F32-829C-CE00107265F5}" type="slidenum">
              <a:rPr lang="en-GB">
                <a:solidFill>
                  <a:srgbClr val="FFFFFF"/>
                </a:solidFill>
                <a:latin typeface="Arial"/>
              </a:rPr>
              <a:pPr>
                <a:defRPr/>
              </a:pPr>
              <a:t>‹#›</a:t>
            </a:fld>
            <a:endParaRPr lang="en-GB" dirty="0">
              <a:solidFill>
                <a:srgbClr val="FFFFFF"/>
              </a:solidFill>
              <a:latin typeface="Arial"/>
            </a:endParaRPr>
          </a:p>
        </p:txBody>
      </p:sp>
      <p:sp>
        <p:nvSpPr>
          <p:cNvPr id="1031" name="Line 12"/>
          <p:cNvSpPr>
            <a:spLocks noChangeShapeType="1"/>
          </p:cNvSpPr>
          <p:nvPr/>
        </p:nvSpPr>
        <p:spPr bwMode="gray">
          <a:xfrm>
            <a:off x="331177" y="782241"/>
            <a:ext cx="8474320" cy="0"/>
          </a:xfrm>
          <a:prstGeom prst="line">
            <a:avLst/>
          </a:prstGeom>
          <a:noFill/>
          <a:ln w="15240">
            <a:solidFill>
              <a:srgbClr val="AFAFB0"/>
            </a:solidFill>
            <a:round/>
            <a:headEnd/>
            <a:tailEnd/>
          </a:ln>
          <a:effectLst/>
          <a:extLst/>
        </p:spPr>
        <p:txBody>
          <a:bodyPr lIns="77925" tIns="38963" rIns="77925" bIns="38963"/>
          <a:lstStyle/>
          <a:p>
            <a:pPr>
              <a:defRPr/>
            </a:pPr>
            <a:endParaRPr lang="en-GB" sz="1500" dirty="0">
              <a:solidFill>
                <a:srgbClr val="5F6062"/>
              </a:solidFill>
              <a:latin typeface="Arial"/>
              <a:cs typeface="Arial" charset="0"/>
            </a:endParaRPr>
          </a:p>
        </p:txBody>
      </p:sp>
      <p:pic>
        <p:nvPicPr>
          <p:cNvPr id="8" name="Picture 30" descr="IFRS TM logo_CMYK"/>
          <p:cNvPicPr>
            <a:picLocks noChangeAspect="1" noChangeArrowheads="1"/>
          </p:cNvPicPr>
          <p:nvPr/>
        </p:nvPicPr>
        <p:blipFill>
          <a:blip r:embed="rId13" cstate="print"/>
          <a:srcRect/>
          <a:stretch>
            <a:fillRect/>
          </a:stretch>
        </p:blipFill>
        <p:spPr bwMode="auto">
          <a:xfrm>
            <a:off x="6167804" y="4387465"/>
            <a:ext cx="2724150" cy="725090"/>
          </a:xfrm>
          <a:prstGeom prst="rect">
            <a:avLst/>
          </a:prstGeom>
          <a:noFill/>
          <a:ln w="9525">
            <a:noFill/>
            <a:miter lim="800000"/>
            <a:headEnd/>
            <a:tailEnd/>
          </a:ln>
        </p:spPr>
      </p:pic>
    </p:spTree>
    <p:extLst>
      <p:ext uri="{BB962C8B-B14F-4D97-AF65-F5344CB8AC3E}">
        <p14:creationId xmlns:p14="http://schemas.microsoft.com/office/powerpoint/2010/main" val="422837824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700" b="1">
          <a:solidFill>
            <a:schemeClr val="tx1"/>
          </a:solidFill>
          <a:latin typeface="+mj-lt"/>
          <a:ea typeface="+mj-ea"/>
          <a:cs typeface="+mj-cs"/>
        </a:defRPr>
      </a:lvl1pPr>
      <a:lvl2pPr algn="l" rtl="0" eaLnBrk="1" fontAlgn="base" hangingPunct="1">
        <a:lnSpc>
          <a:spcPct val="90000"/>
        </a:lnSpc>
        <a:spcBef>
          <a:spcPct val="0"/>
        </a:spcBef>
        <a:spcAft>
          <a:spcPct val="0"/>
        </a:spcAft>
        <a:defRPr sz="2700" b="1">
          <a:solidFill>
            <a:schemeClr val="tx1"/>
          </a:solidFill>
          <a:latin typeface="Arial" charset="0"/>
        </a:defRPr>
      </a:lvl2pPr>
      <a:lvl3pPr algn="l" rtl="0" eaLnBrk="1" fontAlgn="base" hangingPunct="1">
        <a:lnSpc>
          <a:spcPct val="90000"/>
        </a:lnSpc>
        <a:spcBef>
          <a:spcPct val="0"/>
        </a:spcBef>
        <a:spcAft>
          <a:spcPct val="0"/>
        </a:spcAft>
        <a:defRPr sz="2700" b="1">
          <a:solidFill>
            <a:schemeClr val="tx1"/>
          </a:solidFill>
          <a:latin typeface="Arial" charset="0"/>
        </a:defRPr>
      </a:lvl3pPr>
      <a:lvl4pPr algn="l" rtl="0" eaLnBrk="1" fontAlgn="base" hangingPunct="1">
        <a:lnSpc>
          <a:spcPct val="90000"/>
        </a:lnSpc>
        <a:spcBef>
          <a:spcPct val="0"/>
        </a:spcBef>
        <a:spcAft>
          <a:spcPct val="0"/>
        </a:spcAft>
        <a:defRPr sz="2700" b="1">
          <a:solidFill>
            <a:schemeClr val="tx1"/>
          </a:solidFill>
          <a:latin typeface="Arial" charset="0"/>
        </a:defRPr>
      </a:lvl4pPr>
      <a:lvl5pPr algn="l" rtl="0" eaLnBrk="1" fontAlgn="base" hangingPunct="1">
        <a:lnSpc>
          <a:spcPct val="90000"/>
        </a:lnSpc>
        <a:spcBef>
          <a:spcPct val="0"/>
        </a:spcBef>
        <a:spcAft>
          <a:spcPct val="0"/>
        </a:spcAft>
        <a:defRPr sz="2700" b="1">
          <a:solidFill>
            <a:schemeClr val="tx1"/>
          </a:solidFill>
          <a:latin typeface="Arial" charset="0"/>
        </a:defRPr>
      </a:lvl5pPr>
      <a:lvl6pPr marL="389626" algn="l" rtl="0" eaLnBrk="1" fontAlgn="base" hangingPunct="1">
        <a:lnSpc>
          <a:spcPct val="90000"/>
        </a:lnSpc>
        <a:spcBef>
          <a:spcPct val="0"/>
        </a:spcBef>
        <a:spcAft>
          <a:spcPct val="0"/>
        </a:spcAft>
        <a:defRPr sz="2700" b="1">
          <a:solidFill>
            <a:schemeClr val="tx1"/>
          </a:solidFill>
          <a:latin typeface="Arial" charset="0"/>
        </a:defRPr>
      </a:lvl6pPr>
      <a:lvl7pPr marL="779252" algn="l" rtl="0" eaLnBrk="1" fontAlgn="base" hangingPunct="1">
        <a:lnSpc>
          <a:spcPct val="90000"/>
        </a:lnSpc>
        <a:spcBef>
          <a:spcPct val="0"/>
        </a:spcBef>
        <a:spcAft>
          <a:spcPct val="0"/>
        </a:spcAft>
        <a:defRPr sz="2700" b="1">
          <a:solidFill>
            <a:schemeClr val="tx1"/>
          </a:solidFill>
          <a:latin typeface="Arial" charset="0"/>
        </a:defRPr>
      </a:lvl7pPr>
      <a:lvl8pPr marL="1168878" algn="l" rtl="0" eaLnBrk="1" fontAlgn="base" hangingPunct="1">
        <a:lnSpc>
          <a:spcPct val="90000"/>
        </a:lnSpc>
        <a:spcBef>
          <a:spcPct val="0"/>
        </a:spcBef>
        <a:spcAft>
          <a:spcPct val="0"/>
        </a:spcAft>
        <a:defRPr sz="2700" b="1">
          <a:solidFill>
            <a:schemeClr val="tx1"/>
          </a:solidFill>
          <a:latin typeface="Arial" charset="0"/>
        </a:defRPr>
      </a:lvl8pPr>
      <a:lvl9pPr marL="1558503" algn="l" rtl="0" eaLnBrk="1" fontAlgn="base" hangingPunct="1">
        <a:lnSpc>
          <a:spcPct val="90000"/>
        </a:lnSpc>
        <a:spcBef>
          <a:spcPct val="0"/>
        </a:spcBef>
        <a:spcAft>
          <a:spcPct val="0"/>
        </a:spcAft>
        <a:defRPr sz="2700" b="1">
          <a:solidFill>
            <a:schemeClr val="tx1"/>
          </a:solidFill>
          <a:latin typeface="Arial" charset="0"/>
        </a:defRPr>
      </a:lvl9pPr>
    </p:titleStyle>
    <p:bodyStyle>
      <a:lvl1pPr marL="227282" indent="-227282" algn="l" rtl="0" eaLnBrk="1" fontAlgn="base" hangingPunct="1">
        <a:lnSpc>
          <a:spcPct val="100000"/>
        </a:lnSpc>
        <a:spcBef>
          <a:spcPct val="30000"/>
        </a:spcBef>
        <a:spcAft>
          <a:spcPct val="0"/>
        </a:spcAft>
        <a:buClr>
          <a:schemeClr val="bg2"/>
        </a:buClr>
        <a:buChar char="•"/>
        <a:defRPr sz="2200">
          <a:solidFill>
            <a:schemeClr val="tx1"/>
          </a:solidFill>
          <a:latin typeface="+mn-lt"/>
          <a:ea typeface="+mn-ea"/>
          <a:cs typeface="+mn-cs"/>
        </a:defRPr>
      </a:lvl1pPr>
      <a:lvl2pPr marL="689962" indent="-227282" algn="l" rtl="0" eaLnBrk="1" fontAlgn="base" hangingPunct="1">
        <a:lnSpc>
          <a:spcPct val="110000"/>
        </a:lnSpc>
        <a:spcBef>
          <a:spcPct val="0"/>
        </a:spcBef>
        <a:spcAft>
          <a:spcPct val="0"/>
        </a:spcAft>
        <a:buClr>
          <a:schemeClr val="tx1"/>
        </a:buClr>
        <a:buFont typeface="Arial" charset="0"/>
        <a:buChar char="–"/>
        <a:defRPr sz="2000">
          <a:solidFill>
            <a:schemeClr val="tx1"/>
          </a:solidFill>
          <a:latin typeface="+mn-lt"/>
        </a:defRPr>
      </a:lvl2pPr>
      <a:lvl3pPr marL="1144526"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3pPr>
      <a:lvl4pPr marL="1607207"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4pPr>
      <a:lvl5pPr marL="2061770"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5pPr>
      <a:lvl6pPr marL="2451396"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6pPr>
      <a:lvl7pPr marL="2841022"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7pPr>
      <a:lvl8pPr marL="3230648"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8pPr>
      <a:lvl9pPr marL="3620273"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gray">
          <a:xfrm>
            <a:off x="700454" y="1078706"/>
            <a:ext cx="7844204" cy="36528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7" name="Rectangle 13"/>
          <p:cNvSpPr>
            <a:spLocks noChangeArrowheads="1"/>
          </p:cNvSpPr>
          <p:nvPr/>
        </p:nvSpPr>
        <p:spPr bwMode="gray">
          <a:xfrm>
            <a:off x="7880838" y="0"/>
            <a:ext cx="663820" cy="782241"/>
          </a:xfrm>
          <a:prstGeom prst="rect">
            <a:avLst/>
          </a:prstGeom>
          <a:solidFill>
            <a:schemeClr val="bg2"/>
          </a:solidFill>
          <a:ln>
            <a:noFill/>
          </a:ln>
          <a:effectLst/>
          <a:extLst/>
        </p:spPr>
        <p:txBody>
          <a:bodyPr wrap="none" lIns="77925" tIns="38963" rIns="77925" bIns="38963" anchor="ctr"/>
          <a:lstStyle/>
          <a:p>
            <a:pPr>
              <a:defRPr/>
            </a:pPr>
            <a:endParaRPr lang="en-US" sz="1500" dirty="0">
              <a:solidFill>
                <a:srgbClr val="5F6062"/>
              </a:solidFill>
              <a:latin typeface="Arial"/>
              <a:cs typeface="Arial" charset="0"/>
            </a:endParaRPr>
          </a:p>
        </p:txBody>
      </p:sp>
      <p:sp>
        <p:nvSpPr>
          <p:cNvPr id="3076" name="Rectangle 2"/>
          <p:cNvSpPr>
            <a:spLocks noGrp="1" noChangeArrowheads="1"/>
          </p:cNvSpPr>
          <p:nvPr>
            <p:ph type="title"/>
          </p:nvPr>
        </p:nvSpPr>
        <p:spPr bwMode="gray">
          <a:xfrm>
            <a:off x="697523" y="136922"/>
            <a:ext cx="6773008" cy="59412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1029" name="Rectangle 5"/>
          <p:cNvSpPr>
            <a:spLocks noGrp="1" noChangeArrowheads="1"/>
          </p:cNvSpPr>
          <p:nvPr>
            <p:ph type="ftr" sz="quarter" idx="3"/>
          </p:nvPr>
        </p:nvSpPr>
        <p:spPr bwMode="gray">
          <a:xfrm>
            <a:off x="700454" y="4847035"/>
            <a:ext cx="5647592" cy="142875"/>
          </a:xfrm>
          <a:prstGeom prst="rect">
            <a:avLst/>
          </a:prstGeom>
          <a:noFill/>
          <a:ln>
            <a:noFill/>
          </a:ln>
          <a:effectLst/>
          <a:extLst/>
        </p:spPr>
        <p:txBody>
          <a:bodyPr vert="horz" wrap="square" lIns="0" tIns="0" rIns="0" bIns="0" numCol="1" anchor="t" anchorCtr="0" compatLnSpc="1">
            <a:prstTxWarp prst="textNoShape">
              <a:avLst/>
            </a:prstTxWarp>
          </a:bodyPr>
          <a:lstStyle>
            <a:lvl1pPr>
              <a:defRPr sz="600" dirty="0">
                <a:cs typeface="+mn-cs"/>
              </a:defRPr>
            </a:lvl1pPr>
          </a:lstStyle>
          <a:p>
            <a:pPr>
              <a:defRPr/>
            </a:pPr>
            <a:r>
              <a:rPr lang="en-GB" smtClean="0">
                <a:solidFill>
                  <a:srgbClr val="5F6062"/>
                </a:solidFill>
                <a:latin typeface="Arial"/>
              </a:rPr>
              <a:t>© 2014 IFRS Foundation.  30 Cannon Street  |  London EC4M 6XH  |  UK.  www.ifrs.org</a:t>
            </a:r>
            <a:endParaRPr lang="en-GB">
              <a:solidFill>
                <a:srgbClr val="5F6062"/>
              </a:solidFill>
              <a:latin typeface="Arial"/>
            </a:endParaRPr>
          </a:p>
        </p:txBody>
      </p:sp>
      <p:sp>
        <p:nvSpPr>
          <p:cNvPr id="1030" name="Rectangle 6"/>
          <p:cNvSpPr>
            <a:spLocks noGrp="1" noChangeArrowheads="1"/>
          </p:cNvSpPr>
          <p:nvPr>
            <p:ph type="sldNum" sz="quarter" idx="4"/>
          </p:nvPr>
        </p:nvSpPr>
        <p:spPr bwMode="gray">
          <a:xfrm>
            <a:off x="7895501" y="533400"/>
            <a:ext cx="631581" cy="147638"/>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400">
                <a:solidFill>
                  <a:schemeClr val="bg1"/>
                </a:solidFill>
                <a:cs typeface="+mn-cs"/>
              </a:defRPr>
            </a:lvl1pPr>
          </a:lstStyle>
          <a:p>
            <a:pPr>
              <a:defRPr/>
            </a:pPr>
            <a:fld id="{209FC702-DF95-4F32-829C-CE00107265F5}" type="slidenum">
              <a:rPr lang="en-GB">
                <a:solidFill>
                  <a:srgbClr val="FFFFFF"/>
                </a:solidFill>
                <a:latin typeface="Arial"/>
              </a:rPr>
              <a:pPr>
                <a:defRPr/>
              </a:pPr>
              <a:t>‹#›</a:t>
            </a:fld>
            <a:endParaRPr lang="en-GB" dirty="0">
              <a:solidFill>
                <a:srgbClr val="FFFFFF"/>
              </a:solidFill>
              <a:latin typeface="Arial"/>
            </a:endParaRPr>
          </a:p>
        </p:txBody>
      </p:sp>
      <p:sp>
        <p:nvSpPr>
          <p:cNvPr id="1031" name="Line 12"/>
          <p:cNvSpPr>
            <a:spLocks noChangeShapeType="1"/>
          </p:cNvSpPr>
          <p:nvPr/>
        </p:nvSpPr>
        <p:spPr bwMode="gray">
          <a:xfrm>
            <a:off x="331177" y="782241"/>
            <a:ext cx="8474320" cy="0"/>
          </a:xfrm>
          <a:prstGeom prst="line">
            <a:avLst/>
          </a:prstGeom>
          <a:noFill/>
          <a:ln w="15240">
            <a:solidFill>
              <a:srgbClr val="AFAFB0"/>
            </a:solidFill>
            <a:round/>
            <a:headEnd/>
            <a:tailEnd/>
          </a:ln>
          <a:effectLst/>
          <a:extLst/>
        </p:spPr>
        <p:txBody>
          <a:bodyPr lIns="77925" tIns="38963" rIns="77925" bIns="38963"/>
          <a:lstStyle/>
          <a:p>
            <a:pPr>
              <a:defRPr/>
            </a:pPr>
            <a:endParaRPr lang="en-GB" sz="1500" dirty="0">
              <a:solidFill>
                <a:srgbClr val="5F6062"/>
              </a:solidFill>
              <a:latin typeface="Arial"/>
              <a:cs typeface="Arial" charset="0"/>
            </a:endParaRPr>
          </a:p>
        </p:txBody>
      </p:sp>
      <p:pic>
        <p:nvPicPr>
          <p:cNvPr id="8" name="Picture 30" descr="IFRS TM logo_CMYK"/>
          <p:cNvPicPr>
            <a:picLocks noChangeAspect="1" noChangeArrowheads="1"/>
          </p:cNvPicPr>
          <p:nvPr/>
        </p:nvPicPr>
        <p:blipFill>
          <a:blip r:embed="rId14" cstate="print"/>
          <a:srcRect/>
          <a:stretch>
            <a:fillRect/>
          </a:stretch>
        </p:blipFill>
        <p:spPr bwMode="auto">
          <a:xfrm>
            <a:off x="6167804" y="4387466"/>
            <a:ext cx="2724150" cy="725090"/>
          </a:xfrm>
          <a:prstGeom prst="rect">
            <a:avLst/>
          </a:prstGeom>
          <a:noFill/>
          <a:ln w="9525">
            <a:noFill/>
            <a:miter lim="800000"/>
            <a:headEnd/>
            <a:tailEnd/>
          </a:ln>
        </p:spPr>
      </p:pic>
    </p:spTree>
    <p:extLst>
      <p:ext uri="{BB962C8B-B14F-4D97-AF65-F5344CB8AC3E}">
        <p14:creationId xmlns:p14="http://schemas.microsoft.com/office/powerpoint/2010/main" val="6109124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9" r:id="rId12"/>
  </p:sldLayoutIdLst>
  <p:transition/>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700" b="1">
          <a:solidFill>
            <a:schemeClr val="tx1"/>
          </a:solidFill>
          <a:latin typeface="+mj-lt"/>
          <a:ea typeface="+mj-ea"/>
          <a:cs typeface="+mj-cs"/>
        </a:defRPr>
      </a:lvl1pPr>
      <a:lvl2pPr algn="l" rtl="0" eaLnBrk="1" fontAlgn="base" hangingPunct="1">
        <a:lnSpc>
          <a:spcPct val="90000"/>
        </a:lnSpc>
        <a:spcBef>
          <a:spcPct val="0"/>
        </a:spcBef>
        <a:spcAft>
          <a:spcPct val="0"/>
        </a:spcAft>
        <a:defRPr sz="2700" b="1">
          <a:solidFill>
            <a:schemeClr val="tx1"/>
          </a:solidFill>
          <a:latin typeface="Arial" charset="0"/>
        </a:defRPr>
      </a:lvl2pPr>
      <a:lvl3pPr algn="l" rtl="0" eaLnBrk="1" fontAlgn="base" hangingPunct="1">
        <a:lnSpc>
          <a:spcPct val="90000"/>
        </a:lnSpc>
        <a:spcBef>
          <a:spcPct val="0"/>
        </a:spcBef>
        <a:spcAft>
          <a:spcPct val="0"/>
        </a:spcAft>
        <a:defRPr sz="2700" b="1">
          <a:solidFill>
            <a:schemeClr val="tx1"/>
          </a:solidFill>
          <a:latin typeface="Arial" charset="0"/>
        </a:defRPr>
      </a:lvl3pPr>
      <a:lvl4pPr algn="l" rtl="0" eaLnBrk="1" fontAlgn="base" hangingPunct="1">
        <a:lnSpc>
          <a:spcPct val="90000"/>
        </a:lnSpc>
        <a:spcBef>
          <a:spcPct val="0"/>
        </a:spcBef>
        <a:spcAft>
          <a:spcPct val="0"/>
        </a:spcAft>
        <a:defRPr sz="2700" b="1">
          <a:solidFill>
            <a:schemeClr val="tx1"/>
          </a:solidFill>
          <a:latin typeface="Arial" charset="0"/>
        </a:defRPr>
      </a:lvl4pPr>
      <a:lvl5pPr algn="l" rtl="0" eaLnBrk="1" fontAlgn="base" hangingPunct="1">
        <a:lnSpc>
          <a:spcPct val="90000"/>
        </a:lnSpc>
        <a:spcBef>
          <a:spcPct val="0"/>
        </a:spcBef>
        <a:spcAft>
          <a:spcPct val="0"/>
        </a:spcAft>
        <a:defRPr sz="2700" b="1">
          <a:solidFill>
            <a:schemeClr val="tx1"/>
          </a:solidFill>
          <a:latin typeface="Arial" charset="0"/>
        </a:defRPr>
      </a:lvl5pPr>
      <a:lvl6pPr marL="389626" algn="l" rtl="0" eaLnBrk="1" fontAlgn="base" hangingPunct="1">
        <a:lnSpc>
          <a:spcPct val="90000"/>
        </a:lnSpc>
        <a:spcBef>
          <a:spcPct val="0"/>
        </a:spcBef>
        <a:spcAft>
          <a:spcPct val="0"/>
        </a:spcAft>
        <a:defRPr sz="2700" b="1">
          <a:solidFill>
            <a:schemeClr val="tx1"/>
          </a:solidFill>
          <a:latin typeface="Arial" charset="0"/>
        </a:defRPr>
      </a:lvl6pPr>
      <a:lvl7pPr marL="779252" algn="l" rtl="0" eaLnBrk="1" fontAlgn="base" hangingPunct="1">
        <a:lnSpc>
          <a:spcPct val="90000"/>
        </a:lnSpc>
        <a:spcBef>
          <a:spcPct val="0"/>
        </a:spcBef>
        <a:spcAft>
          <a:spcPct val="0"/>
        </a:spcAft>
        <a:defRPr sz="2700" b="1">
          <a:solidFill>
            <a:schemeClr val="tx1"/>
          </a:solidFill>
          <a:latin typeface="Arial" charset="0"/>
        </a:defRPr>
      </a:lvl7pPr>
      <a:lvl8pPr marL="1168878" algn="l" rtl="0" eaLnBrk="1" fontAlgn="base" hangingPunct="1">
        <a:lnSpc>
          <a:spcPct val="90000"/>
        </a:lnSpc>
        <a:spcBef>
          <a:spcPct val="0"/>
        </a:spcBef>
        <a:spcAft>
          <a:spcPct val="0"/>
        </a:spcAft>
        <a:defRPr sz="2700" b="1">
          <a:solidFill>
            <a:schemeClr val="tx1"/>
          </a:solidFill>
          <a:latin typeface="Arial" charset="0"/>
        </a:defRPr>
      </a:lvl8pPr>
      <a:lvl9pPr marL="1558503" algn="l" rtl="0" eaLnBrk="1" fontAlgn="base" hangingPunct="1">
        <a:lnSpc>
          <a:spcPct val="90000"/>
        </a:lnSpc>
        <a:spcBef>
          <a:spcPct val="0"/>
        </a:spcBef>
        <a:spcAft>
          <a:spcPct val="0"/>
        </a:spcAft>
        <a:defRPr sz="2700" b="1">
          <a:solidFill>
            <a:schemeClr val="tx1"/>
          </a:solidFill>
          <a:latin typeface="Arial" charset="0"/>
        </a:defRPr>
      </a:lvl9pPr>
    </p:titleStyle>
    <p:bodyStyle>
      <a:lvl1pPr marL="227282" indent="-227282" algn="l" rtl="0" eaLnBrk="1" fontAlgn="base" hangingPunct="1">
        <a:lnSpc>
          <a:spcPct val="100000"/>
        </a:lnSpc>
        <a:spcBef>
          <a:spcPct val="30000"/>
        </a:spcBef>
        <a:spcAft>
          <a:spcPct val="0"/>
        </a:spcAft>
        <a:buClr>
          <a:schemeClr val="bg2"/>
        </a:buClr>
        <a:buChar char="•"/>
        <a:defRPr sz="2200">
          <a:solidFill>
            <a:schemeClr val="tx1"/>
          </a:solidFill>
          <a:latin typeface="+mn-lt"/>
          <a:ea typeface="+mn-ea"/>
          <a:cs typeface="+mn-cs"/>
        </a:defRPr>
      </a:lvl1pPr>
      <a:lvl2pPr marL="689962" indent="-227282" algn="l" rtl="0" eaLnBrk="1" fontAlgn="base" hangingPunct="1">
        <a:lnSpc>
          <a:spcPct val="110000"/>
        </a:lnSpc>
        <a:spcBef>
          <a:spcPct val="0"/>
        </a:spcBef>
        <a:spcAft>
          <a:spcPct val="0"/>
        </a:spcAft>
        <a:buClr>
          <a:schemeClr val="tx1"/>
        </a:buClr>
        <a:buFont typeface="Arial" charset="0"/>
        <a:buChar char="–"/>
        <a:defRPr sz="2000">
          <a:solidFill>
            <a:schemeClr val="tx1"/>
          </a:solidFill>
          <a:latin typeface="+mn-lt"/>
        </a:defRPr>
      </a:lvl2pPr>
      <a:lvl3pPr marL="1144526"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3pPr>
      <a:lvl4pPr marL="1607207"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4pPr>
      <a:lvl5pPr marL="2061770"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5pPr>
      <a:lvl6pPr marL="2451396"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6pPr>
      <a:lvl7pPr marL="2841022"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7pPr>
      <a:lvl8pPr marL="3230648"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8pPr>
      <a:lvl9pPr marL="3620273" indent="-227282" algn="l" rtl="0" eaLnBrk="1" fontAlgn="base" hangingPunct="1">
        <a:lnSpc>
          <a:spcPct val="110000"/>
        </a:lnSpc>
        <a:spcBef>
          <a:spcPct val="0"/>
        </a:spcBef>
        <a:spcAft>
          <a:spcPct val="0"/>
        </a:spcAft>
        <a:buClr>
          <a:schemeClr val="tx1"/>
        </a:buClr>
        <a:buFont typeface="Arial" charset="0"/>
        <a:buChar char="–"/>
        <a:defRPr sz="1900">
          <a:solidFill>
            <a:schemeClr val="tx1"/>
          </a:solidFill>
          <a:latin typeface="+mn-lt"/>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IFRS 9</a:t>
            </a:r>
            <a:br>
              <a:rPr lang="en-GB" dirty="0" smtClean="0"/>
            </a:br>
            <a:r>
              <a:rPr lang="en-GB" i="1" dirty="0" smtClean="0"/>
              <a:t>Financial Instruments</a:t>
            </a:r>
            <a:endParaRPr lang="en-GB" i="1" dirty="0"/>
          </a:p>
        </p:txBody>
      </p:sp>
      <p:sp>
        <p:nvSpPr>
          <p:cNvPr id="3" name="Subtitle 2"/>
          <p:cNvSpPr>
            <a:spLocks noGrp="1"/>
          </p:cNvSpPr>
          <p:nvPr>
            <p:ph type="subTitle" idx="1"/>
          </p:nvPr>
        </p:nvSpPr>
        <p:spPr/>
        <p:txBody>
          <a:bodyPr/>
          <a:lstStyle/>
          <a:p>
            <a:r>
              <a:rPr lang="en-GB" dirty="0" smtClean="0"/>
              <a:t> </a:t>
            </a:r>
            <a:endParaRPr lang="en-GB" dirty="0"/>
          </a:p>
        </p:txBody>
      </p:sp>
      <p:sp>
        <p:nvSpPr>
          <p:cNvPr id="4" name="Footer Placeholder 3"/>
          <p:cNvSpPr>
            <a:spLocks noGrp="1"/>
          </p:cNvSpPr>
          <p:nvPr>
            <p:ph type="ftr" sz="quarter" idx="11"/>
          </p:nvPr>
        </p:nvSpPr>
        <p:spPr/>
        <p:txBody>
          <a:bodyPr/>
          <a:lstStyle/>
          <a:p>
            <a:pPr>
              <a:defRPr/>
            </a:pPr>
            <a:r>
              <a:rPr lang="en-GB" smtClean="0"/>
              <a:t>© IFRS Foundation.  30 Cannon Street  |  London EC4M 6XH  |  UK.  www.ifrs.org</a:t>
            </a:r>
            <a:endParaRPr lang="en-GB" dirty="0"/>
          </a:p>
        </p:txBody>
      </p:sp>
    </p:spTree>
    <p:extLst>
      <p:ext uri="{BB962C8B-B14F-4D97-AF65-F5344CB8AC3E}">
        <p14:creationId xmlns:p14="http://schemas.microsoft.com/office/powerpoint/2010/main" val="1218665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95542" y="141480"/>
            <a:ext cx="7167559" cy="594122"/>
          </a:xfrm>
        </p:spPr>
        <p:txBody>
          <a:bodyPr/>
          <a:lstStyle/>
          <a:p>
            <a:pPr lvl="0"/>
            <a:r>
              <a:rPr lang="en-GB" sz="2400" dirty="0"/>
              <a:t>Scope of the impairment requirements</a:t>
            </a:r>
          </a:p>
        </p:txBody>
      </p:sp>
      <p:sp>
        <p:nvSpPr>
          <p:cNvPr id="3" name="Content Placeholder 2"/>
          <p:cNvSpPr>
            <a:spLocks noGrp="1"/>
          </p:cNvSpPr>
          <p:nvPr>
            <p:ph idx="1"/>
          </p:nvPr>
        </p:nvSpPr>
        <p:spPr>
          <a:xfrm>
            <a:off x="683570" y="843558"/>
            <a:ext cx="8075972" cy="3652838"/>
          </a:xfrm>
        </p:spPr>
        <p:txBody>
          <a:bodyPr/>
          <a:lstStyle/>
          <a:p>
            <a:r>
              <a:rPr lang="en-GB" sz="2000" dirty="0"/>
              <a:t>Financial assets measured at amortised cost</a:t>
            </a:r>
          </a:p>
          <a:p>
            <a:r>
              <a:rPr lang="en-GB" sz="2000" dirty="0"/>
              <a:t>Financial assets measured at FVOCI</a:t>
            </a:r>
          </a:p>
          <a:p>
            <a:r>
              <a:rPr lang="en-GB" sz="2000" dirty="0"/>
              <a:t>Lease receivables</a:t>
            </a:r>
          </a:p>
          <a:p>
            <a:r>
              <a:rPr lang="en-GB" sz="2000" dirty="0"/>
              <a:t>Trade receivables and contract assets</a:t>
            </a:r>
          </a:p>
          <a:p>
            <a:r>
              <a:rPr lang="en-GB" sz="2000" dirty="0"/>
              <a:t>Loan commitments and financial guarantee contracts not measured at FVPL</a:t>
            </a:r>
          </a:p>
          <a:p>
            <a:pPr marL="0" indent="0">
              <a:buNone/>
            </a:pPr>
            <a:endParaRPr lang="en-GB" sz="2000" dirty="0"/>
          </a:p>
        </p:txBody>
      </p:sp>
      <p:sp>
        <p:nvSpPr>
          <p:cNvPr id="5" name="Slide Number Placeholder 4"/>
          <p:cNvSpPr>
            <a:spLocks noGrp="1"/>
          </p:cNvSpPr>
          <p:nvPr>
            <p:ph type="sldNum" sz="quarter" idx="11"/>
          </p:nvPr>
        </p:nvSpPr>
        <p:spPr/>
        <p:txBody>
          <a:bodyPr/>
          <a:lstStyle/>
          <a:p>
            <a:fld id="{B8FBDD98-AA64-4E8D-BBA5-7B60474D7860}" type="slidenum">
              <a:rPr lang="en-GB" smtClean="0">
                <a:solidFill>
                  <a:srgbClr val="FFFFFF"/>
                </a:solidFill>
              </a:rPr>
              <a:pPr/>
              <a:t>10</a:t>
            </a:fld>
            <a:endParaRPr lang="en-GB" dirty="0">
              <a:solidFill>
                <a:srgbClr val="FFFFFF"/>
              </a:solidFill>
            </a:endParaRPr>
          </a:p>
        </p:txBody>
      </p:sp>
    </p:spTree>
    <p:extLst>
      <p:ext uri="{BB962C8B-B14F-4D97-AF65-F5344CB8AC3E}">
        <p14:creationId xmlns:p14="http://schemas.microsoft.com/office/powerpoint/2010/main" val="356466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33142" indent="-243516" eaLnBrk="0" hangingPunct="0">
              <a:defRPr>
                <a:solidFill>
                  <a:schemeClr val="tx1"/>
                </a:solidFill>
                <a:latin typeface="Arial" charset="0"/>
              </a:defRPr>
            </a:lvl2pPr>
            <a:lvl3pPr marL="974065" indent="-194813" eaLnBrk="0" hangingPunct="0">
              <a:defRPr>
                <a:solidFill>
                  <a:schemeClr val="tx1"/>
                </a:solidFill>
                <a:latin typeface="Arial" charset="0"/>
              </a:defRPr>
            </a:lvl3pPr>
            <a:lvl4pPr marL="1363690" indent="-194813" eaLnBrk="0" hangingPunct="0">
              <a:defRPr>
                <a:solidFill>
                  <a:schemeClr val="tx1"/>
                </a:solidFill>
                <a:latin typeface="Arial" charset="0"/>
              </a:defRPr>
            </a:lvl4pPr>
            <a:lvl5pPr marL="1753316" indent="-194813" eaLnBrk="0" hangingPunct="0">
              <a:defRPr>
                <a:solidFill>
                  <a:schemeClr val="tx1"/>
                </a:solidFill>
                <a:latin typeface="Arial" charset="0"/>
              </a:defRPr>
            </a:lvl5pPr>
            <a:lvl6pPr marL="2142942" indent="-194813" eaLnBrk="0" fontAlgn="base" hangingPunct="0">
              <a:spcBef>
                <a:spcPct val="0"/>
              </a:spcBef>
              <a:spcAft>
                <a:spcPct val="0"/>
              </a:spcAft>
              <a:defRPr>
                <a:solidFill>
                  <a:schemeClr val="tx1"/>
                </a:solidFill>
                <a:latin typeface="Arial" charset="0"/>
              </a:defRPr>
            </a:lvl6pPr>
            <a:lvl7pPr marL="2532568" indent="-194813" eaLnBrk="0" fontAlgn="base" hangingPunct="0">
              <a:spcBef>
                <a:spcPct val="0"/>
              </a:spcBef>
              <a:spcAft>
                <a:spcPct val="0"/>
              </a:spcAft>
              <a:defRPr>
                <a:solidFill>
                  <a:schemeClr val="tx1"/>
                </a:solidFill>
                <a:latin typeface="Arial" charset="0"/>
              </a:defRPr>
            </a:lvl7pPr>
            <a:lvl8pPr marL="2922194" indent="-194813" eaLnBrk="0" fontAlgn="base" hangingPunct="0">
              <a:spcBef>
                <a:spcPct val="0"/>
              </a:spcBef>
              <a:spcAft>
                <a:spcPct val="0"/>
              </a:spcAft>
              <a:defRPr>
                <a:solidFill>
                  <a:schemeClr val="tx1"/>
                </a:solidFill>
                <a:latin typeface="Arial" charset="0"/>
              </a:defRPr>
            </a:lvl8pPr>
            <a:lvl9pPr marL="3311820" indent="-194813" eaLnBrk="0" fontAlgn="base" hangingPunct="0">
              <a:spcBef>
                <a:spcPct val="0"/>
              </a:spcBef>
              <a:spcAft>
                <a:spcPct val="0"/>
              </a:spcAft>
              <a:defRPr>
                <a:solidFill>
                  <a:schemeClr val="tx1"/>
                </a:solidFill>
                <a:latin typeface="Arial" charset="0"/>
              </a:defRPr>
            </a:lvl9pPr>
          </a:lstStyle>
          <a:p>
            <a:pPr eaLnBrk="1" hangingPunct="1"/>
            <a:fld id="{5C136B9E-C71B-470D-926E-30A081F38FB1}" type="slidenum">
              <a:rPr lang="en-GB" smtClean="0">
                <a:solidFill>
                  <a:schemeClr val="bg1"/>
                </a:solidFill>
              </a:rPr>
              <a:pPr eaLnBrk="1" hangingPunct="1"/>
              <a:t>11</a:t>
            </a:fld>
            <a:endParaRPr lang="en-GB" dirty="0" smtClean="0">
              <a:solidFill>
                <a:schemeClr val="bg1"/>
              </a:solidFill>
            </a:endParaRPr>
          </a:p>
        </p:txBody>
      </p:sp>
      <p:sp>
        <p:nvSpPr>
          <p:cNvPr id="28675" name="Rectangle 2"/>
          <p:cNvSpPr>
            <a:spLocks noGrp="1" noChangeArrowheads="1"/>
          </p:cNvSpPr>
          <p:nvPr>
            <p:ph type="title"/>
          </p:nvPr>
        </p:nvSpPr>
        <p:spPr>
          <a:xfrm>
            <a:off x="716573" y="195486"/>
            <a:ext cx="7180385" cy="594122"/>
          </a:xfrm>
        </p:spPr>
        <p:txBody>
          <a:bodyPr/>
          <a:lstStyle/>
          <a:p>
            <a:r>
              <a:rPr lang="en-GB" dirty="0" smtClean="0"/>
              <a:t>Financial assets measured at FVOCI</a:t>
            </a:r>
          </a:p>
        </p:txBody>
      </p:sp>
      <p:sp>
        <p:nvSpPr>
          <p:cNvPr id="28703" name="Text Box 36"/>
          <p:cNvSpPr txBox="1">
            <a:spLocks noChangeArrowheads="1"/>
          </p:cNvSpPr>
          <p:nvPr/>
        </p:nvSpPr>
        <p:spPr bwMode="auto">
          <a:xfrm>
            <a:off x="498231" y="4152905"/>
            <a:ext cx="3276600" cy="38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dirty="0"/>
          </a:p>
        </p:txBody>
      </p:sp>
      <p:sp>
        <p:nvSpPr>
          <p:cNvPr id="2" name="TextBox 1"/>
          <p:cNvSpPr txBox="1"/>
          <p:nvPr/>
        </p:nvSpPr>
        <p:spPr>
          <a:xfrm>
            <a:off x="1780305" y="4569977"/>
            <a:ext cx="7729560" cy="386464"/>
          </a:xfrm>
          <a:prstGeom prst="rect">
            <a:avLst/>
          </a:prstGeom>
          <a:noFill/>
        </p:spPr>
        <p:txBody>
          <a:bodyPr wrap="square" lIns="77925" tIns="38963" rIns="77925" bIns="38963" rtlCol="0">
            <a:spAutoFit/>
          </a:bodyPr>
          <a:lstStyle/>
          <a:p>
            <a:r>
              <a:rPr lang="en-GB" dirty="0" smtClean="0"/>
              <a:t>  </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2958383519"/>
              </p:ext>
            </p:extLst>
          </p:nvPr>
        </p:nvGraphicFramePr>
        <p:xfrm>
          <a:off x="498231" y="864823"/>
          <a:ext cx="8327780" cy="1943002"/>
        </p:xfrm>
        <a:graphic>
          <a:graphicData uri="http://schemas.openxmlformats.org/drawingml/2006/table">
            <a:tbl>
              <a:tblPr/>
              <a:tblGrid>
                <a:gridCol w="2590864"/>
                <a:gridCol w="1384737"/>
                <a:gridCol w="1761314"/>
                <a:gridCol w="2590865"/>
              </a:tblGrid>
              <a:tr h="320021">
                <a:tc gridSpan="4">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r>
                        <a:rPr kumimoji="0" lang="en-US" sz="1700" b="1" i="0" u="none" strike="noStrike" cap="none" normalizeH="0" baseline="0" dirty="0" smtClean="0">
                          <a:ln>
                            <a:noFill/>
                          </a:ln>
                          <a:solidFill>
                            <a:schemeClr val="bg1"/>
                          </a:solidFill>
                          <a:effectLst/>
                          <a:latin typeface="Arial" charset="0"/>
                        </a:rPr>
                        <a:t>Financial statements – IFRS 9</a:t>
                      </a: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endParaRPr kumimoji="0" lang="en-US" sz="2200" b="0" i="0" u="none" strike="noStrike" cap="none" normalizeH="0" baseline="0" dirty="0" smtClean="0">
                        <a:ln>
                          <a:noFill/>
                        </a:ln>
                        <a:solidFill>
                          <a:schemeClr val="bg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3766"/>
                    </a:solidFill>
                  </a:tcPr>
                </a:tc>
                <a:tc hMerge="1">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endParaRPr kumimoji="0" lang="en-US" sz="2200" b="0" i="0" u="none" strike="noStrike" cap="none" normalizeH="0" baseline="0" dirty="0" smtClean="0">
                        <a:ln>
                          <a:noFill/>
                        </a:ln>
                        <a:solidFill>
                          <a:schemeClr val="bg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3766"/>
                    </a:solidFill>
                  </a:tcPr>
                </a:tc>
                <a:tc hMerge="1">
                  <a:txBody>
                    <a:bodyPr/>
                    <a:lstStyle/>
                    <a:p>
                      <a:endParaRPr lang="en-GB"/>
                    </a:p>
                  </a:txBody>
                  <a:tcPr/>
                </a:tc>
              </a:tr>
              <a:tr h="274301">
                <a:tc gridSpan="2">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r>
                        <a:rPr kumimoji="0" lang="en-GB" sz="1400" b="0" i="1" u="none" strike="noStrike" cap="none" normalizeH="0" baseline="0" dirty="0" smtClean="0">
                          <a:ln>
                            <a:noFill/>
                          </a:ln>
                          <a:solidFill>
                            <a:schemeClr val="bg1"/>
                          </a:solidFill>
                          <a:effectLst/>
                          <a:latin typeface="Arial" charset="0"/>
                        </a:rPr>
                        <a:t>Balance sheet</a:t>
                      </a:r>
                      <a:endParaRPr kumimoji="0" lang="en-US" sz="1400" b="0" i="1" u="none" strike="noStrike" cap="none" normalizeH="0" baseline="0" dirty="0" smtClean="0">
                        <a:ln>
                          <a:noFill/>
                        </a:ln>
                        <a:solidFill>
                          <a:schemeClr val="bg1"/>
                        </a:solidFill>
                        <a:effectLst/>
                        <a:latin typeface="Arial" charset="0"/>
                      </a:endParaRP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0" fontAlgn="base" latinLnBrk="0" hangingPunct="0">
                        <a:lnSpc>
                          <a:spcPct val="100000"/>
                        </a:lnSpc>
                        <a:spcBef>
                          <a:spcPts val="1200"/>
                        </a:spcBef>
                        <a:spcAft>
                          <a:spcPct val="0"/>
                        </a:spcAft>
                        <a:buClr>
                          <a:schemeClr val="bg2"/>
                        </a:buClr>
                        <a:buSzTx/>
                        <a:buFontTx/>
                        <a:buNone/>
                        <a:tabLst/>
                      </a:pPr>
                      <a:endParaRPr kumimoji="0" lang="en-US" sz="2200" b="0" i="0" u="none" strike="noStrike" cap="none" normalizeH="0" baseline="0" dirty="0" smtClean="0">
                        <a:ln>
                          <a:noFill/>
                        </a:ln>
                        <a:solidFill>
                          <a:schemeClr val="bg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3766"/>
                    </a:solidFill>
                  </a:tcPr>
                </a:tc>
                <a:tc gridSpan="2">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r>
                        <a:rPr kumimoji="0" lang="en-US" sz="1400" b="0" i="1" u="none" strike="noStrike" cap="none" normalizeH="0" baseline="0" dirty="0" smtClean="0">
                          <a:ln>
                            <a:noFill/>
                          </a:ln>
                          <a:solidFill>
                            <a:schemeClr val="bg1"/>
                          </a:solidFill>
                          <a:effectLst/>
                          <a:latin typeface="Arial" charset="0"/>
                        </a:rPr>
                        <a:t>P&amp;L</a:t>
                      </a: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434321">
                <a:tc>
                  <a:txBody>
                    <a:bodyPr/>
                    <a:lstStyle/>
                    <a:p>
                      <a:pPr marL="0" marR="0" lvl="0" indent="0" algn="l" defTabSz="914400" rtl="0" eaLnBrk="0" fontAlgn="base" latinLnBrk="0" hangingPunct="0">
                        <a:lnSpc>
                          <a:spcPct val="100000"/>
                        </a:lnSpc>
                        <a:spcBef>
                          <a:spcPts val="0"/>
                        </a:spcBef>
                        <a:spcAft>
                          <a:spcPct val="0"/>
                        </a:spcAft>
                        <a:buClr>
                          <a:schemeClr val="bg2"/>
                        </a:buClr>
                        <a:buSzTx/>
                        <a:buFontTx/>
                        <a:buNone/>
                        <a:tabLst/>
                      </a:pPr>
                      <a:r>
                        <a:rPr kumimoji="0" lang="en-GB" sz="1200" b="0" i="0" u="none" strike="noStrike" cap="none" normalizeH="0" baseline="0" dirty="0" smtClean="0">
                          <a:ln>
                            <a:noFill/>
                          </a:ln>
                          <a:solidFill>
                            <a:srgbClr val="47484A"/>
                          </a:solidFill>
                          <a:effectLst/>
                          <a:latin typeface="Arial" charset="0"/>
                        </a:rPr>
                        <a:t>Financial asset - FVOCI</a:t>
                      </a: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pPr>
                      <a:r>
                        <a:rPr kumimoji="0" lang="en-US" sz="1200" b="0" i="0" u="none" strike="noStrike" cap="none" normalizeH="0" baseline="0" dirty="0" smtClean="0">
                          <a:ln>
                            <a:noFill/>
                          </a:ln>
                          <a:solidFill>
                            <a:srgbClr val="47484A"/>
                          </a:solidFill>
                          <a:effectLst/>
                          <a:latin typeface="Arial" charset="0"/>
                        </a:rPr>
                        <a:t> Full FV</a:t>
                      </a:r>
                    </a:p>
                    <a:p>
                      <a:pPr marL="0" marR="0" lvl="0" indent="0" algn="ctr" defTabSz="914400" rtl="0" eaLnBrk="0" fontAlgn="base" latinLnBrk="0" hangingPunct="0">
                        <a:lnSpc>
                          <a:spcPct val="100000"/>
                        </a:lnSpc>
                        <a:spcBef>
                          <a:spcPts val="0"/>
                        </a:spcBef>
                        <a:spcAft>
                          <a:spcPct val="0"/>
                        </a:spcAft>
                        <a:buClr>
                          <a:schemeClr val="bg2"/>
                        </a:buClr>
                        <a:buSzTx/>
                        <a:buFontTx/>
                        <a:buNone/>
                        <a:tabLst/>
                      </a:pP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1200"/>
                        </a:spcBef>
                        <a:spcAft>
                          <a:spcPct val="0"/>
                        </a:spcAft>
                        <a:buClr>
                          <a:schemeClr val="bg2"/>
                        </a:buClr>
                        <a:buSzTx/>
                        <a:buFontTx/>
                        <a:buNone/>
                        <a:tabLst/>
                      </a:pPr>
                      <a:r>
                        <a:rPr kumimoji="0" lang="en-GB" sz="1200" b="0" i="0" u="none" strike="noStrike" cap="none" normalizeH="0" baseline="0" dirty="0" smtClean="0">
                          <a:ln>
                            <a:noFill/>
                          </a:ln>
                          <a:solidFill>
                            <a:srgbClr val="47484A"/>
                          </a:solidFill>
                          <a:effectLst/>
                          <a:latin typeface="Arial" charset="0"/>
                        </a:rPr>
                        <a:t>Interest, impairment </a:t>
                      </a:r>
                      <a:r>
                        <a:rPr kumimoji="0" lang="en-GB" sz="1200" b="0" i="0" u="none" strike="noStrike" cap="none" normalizeH="0" baseline="0" dirty="0" err="1" smtClean="0">
                          <a:ln>
                            <a:noFill/>
                          </a:ln>
                          <a:solidFill>
                            <a:srgbClr val="47484A"/>
                          </a:solidFill>
                          <a:effectLst/>
                          <a:latin typeface="Arial" charset="0"/>
                        </a:rPr>
                        <a:t>etc</a:t>
                      </a: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defRPr/>
                      </a:pPr>
                      <a:r>
                        <a:rPr kumimoji="0" lang="en-US" sz="1200" b="0" i="0" u="none" strike="noStrike" cap="none" normalizeH="0" baseline="0" dirty="0" smtClean="0">
                          <a:ln>
                            <a:noFill/>
                          </a:ln>
                          <a:solidFill>
                            <a:srgbClr val="47484A"/>
                          </a:solidFill>
                          <a:effectLst/>
                          <a:latin typeface="Arial" charset="0"/>
                        </a:rPr>
                        <a:t>Same as for </a:t>
                      </a:r>
                      <a:r>
                        <a:rPr kumimoji="0" lang="en-US" sz="1200" b="0" i="0" u="none" strike="noStrike" cap="none" normalizeH="0" baseline="0" dirty="0" err="1" smtClean="0">
                          <a:ln>
                            <a:noFill/>
                          </a:ln>
                          <a:solidFill>
                            <a:srgbClr val="47484A"/>
                          </a:solidFill>
                          <a:effectLst/>
                          <a:latin typeface="Arial" charset="0"/>
                        </a:rPr>
                        <a:t>amortised</a:t>
                      </a:r>
                      <a:r>
                        <a:rPr kumimoji="0" lang="en-US" sz="1200" b="0" i="0" u="none" strike="noStrike" cap="none" normalizeH="0" baseline="0" dirty="0" smtClean="0">
                          <a:ln>
                            <a:noFill/>
                          </a:ln>
                          <a:solidFill>
                            <a:srgbClr val="47484A"/>
                          </a:solidFill>
                          <a:effectLst/>
                          <a:latin typeface="Arial" charset="0"/>
                        </a:rPr>
                        <a:t> cost</a:t>
                      </a: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1">
                <a:tc>
                  <a:txBody>
                    <a:bodyPr/>
                    <a:lstStyle/>
                    <a:p>
                      <a:endParaRPr lang="en-GB" sz="1400" dirty="0"/>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endParaRPr lang="en-GB" sz="1400" dirty="0"/>
                    </a:p>
                  </a:txBody>
                  <a:tcPr marL="84406" marR="84406" marT="34280" marB="342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pPr>
                      <a:r>
                        <a:rPr kumimoji="0" lang="en-US" sz="1200" b="0" i="1" u="none" strike="noStrike" cap="none" normalizeH="0" baseline="0" dirty="0" smtClean="0">
                          <a:ln>
                            <a:noFill/>
                          </a:ln>
                          <a:solidFill>
                            <a:schemeClr val="bg1"/>
                          </a:solidFill>
                          <a:effectLst/>
                          <a:latin typeface="Arial" charset="0"/>
                        </a:rPr>
                        <a:t>OCI</a:t>
                      </a: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617201">
                <a:tc>
                  <a:txBody>
                    <a:bodyPr/>
                    <a:lstStyle/>
                    <a:p>
                      <a:pPr marL="0" marR="0" lvl="0" indent="0" algn="l" defTabSz="914400" rtl="0" eaLnBrk="0" fontAlgn="base" latinLnBrk="0" hangingPunct="0">
                        <a:lnSpc>
                          <a:spcPct val="100000"/>
                        </a:lnSpc>
                        <a:spcBef>
                          <a:spcPts val="0"/>
                        </a:spcBef>
                        <a:spcAft>
                          <a:spcPct val="0"/>
                        </a:spcAft>
                        <a:buClr>
                          <a:schemeClr val="bg2"/>
                        </a:buClr>
                        <a:buSzTx/>
                        <a:buFontTx/>
                        <a:buNone/>
                        <a:tabLst/>
                      </a:pP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pP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
                          <a:schemeClr val="bg2"/>
                        </a:buClr>
                        <a:buSzTx/>
                        <a:buFontTx/>
                        <a:buNone/>
                        <a:tabLst/>
                      </a:pPr>
                      <a:r>
                        <a:rPr kumimoji="0" lang="en-US" sz="1200" b="0" i="0" u="none" strike="noStrike" cap="none" normalizeH="0" baseline="0" dirty="0" smtClean="0">
                          <a:ln>
                            <a:noFill/>
                          </a:ln>
                          <a:solidFill>
                            <a:srgbClr val="47484A"/>
                          </a:solidFill>
                          <a:effectLst/>
                          <a:latin typeface="Arial" charset="0"/>
                        </a:rPr>
                        <a:t>Gain or loss</a:t>
                      </a: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defRPr/>
                      </a:pPr>
                      <a:r>
                        <a:rPr kumimoji="0" lang="en-US" sz="1200" b="0" i="0" u="none" strike="noStrike" cap="none" normalizeH="0" baseline="0" dirty="0" smtClean="0">
                          <a:ln>
                            <a:noFill/>
                          </a:ln>
                          <a:solidFill>
                            <a:srgbClr val="47484A"/>
                          </a:solidFill>
                          <a:effectLst/>
                          <a:latin typeface="Arial" charset="0"/>
                        </a:rPr>
                        <a:t>FV ∆ </a:t>
                      </a:r>
                    </a:p>
                    <a:p>
                      <a:pPr marL="0" marR="0" lvl="0" indent="0" algn="ctr" defTabSz="914400" rtl="0" eaLnBrk="0" fontAlgn="base" latinLnBrk="0" hangingPunct="0">
                        <a:lnSpc>
                          <a:spcPct val="100000"/>
                        </a:lnSpc>
                        <a:spcBef>
                          <a:spcPts val="0"/>
                        </a:spcBef>
                        <a:spcAft>
                          <a:spcPct val="0"/>
                        </a:spcAft>
                        <a:buClr>
                          <a:schemeClr val="bg2"/>
                        </a:buClr>
                        <a:buSzTx/>
                        <a:buFontTx/>
                        <a:buNone/>
                        <a:tabLst/>
                        <a:defRPr/>
                      </a:pPr>
                      <a:r>
                        <a:rPr kumimoji="0" lang="en-US" sz="1200" b="0" i="0" u="none" strike="noStrike" cap="none" normalizeH="0" baseline="0" dirty="0" smtClean="0">
                          <a:ln>
                            <a:noFill/>
                          </a:ln>
                          <a:solidFill>
                            <a:srgbClr val="47484A"/>
                          </a:solidFill>
                          <a:effectLst/>
                          <a:latin typeface="Arial" charset="0"/>
                        </a:rPr>
                        <a:t>Other than those </a:t>
                      </a:r>
                      <a:r>
                        <a:rPr kumimoji="0" lang="en-US" sz="1200" b="0" i="0" u="none" strike="noStrike" cap="none" normalizeH="0" baseline="0" dirty="0" err="1" smtClean="0">
                          <a:ln>
                            <a:noFill/>
                          </a:ln>
                          <a:solidFill>
                            <a:srgbClr val="47484A"/>
                          </a:solidFill>
                          <a:effectLst/>
                          <a:latin typeface="Arial" charset="0"/>
                        </a:rPr>
                        <a:t>recognised</a:t>
                      </a:r>
                      <a:r>
                        <a:rPr kumimoji="0" lang="en-US" sz="1200" b="0" i="0" u="none" strike="noStrike" cap="none" normalizeH="0" baseline="0" dirty="0" smtClean="0">
                          <a:ln>
                            <a:noFill/>
                          </a:ln>
                          <a:solidFill>
                            <a:srgbClr val="47484A"/>
                          </a:solidFill>
                          <a:effectLst/>
                          <a:latin typeface="Arial" charset="0"/>
                        </a:rPr>
                        <a:t> in P&amp;L</a:t>
                      </a: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Content Placeholder 3"/>
          <p:cNvSpPr>
            <a:spLocks noGrp="1"/>
          </p:cNvSpPr>
          <p:nvPr>
            <p:ph sz="quarter" idx="3"/>
          </p:nvPr>
        </p:nvSpPr>
        <p:spPr>
          <a:xfrm>
            <a:off x="498231" y="2895786"/>
            <a:ext cx="8394249" cy="1549409"/>
          </a:xfrm>
        </p:spPr>
        <p:txBody>
          <a:bodyPr/>
          <a:lstStyle/>
          <a:p>
            <a:r>
              <a:rPr lang="en-GB" sz="1700" dirty="0"/>
              <a:t>Financial assets measured at FVOCI recognised in balance sheet at FV</a:t>
            </a:r>
          </a:p>
          <a:p>
            <a:r>
              <a:rPr lang="en-GB" sz="1700" dirty="0"/>
              <a:t>Loss allowance does not reduce carrying amount, but is recognised in OCI</a:t>
            </a:r>
          </a:p>
          <a:p>
            <a:r>
              <a:rPr lang="en-GB" sz="1700" dirty="0"/>
              <a:t>P&amp;L information is the same as for financial assets measured at amortised cost</a:t>
            </a:r>
          </a:p>
          <a:p>
            <a:endParaRPr lang="en-US" sz="1700" dirty="0"/>
          </a:p>
          <a:p>
            <a:endParaRPr lang="en-GB" sz="1700" dirty="0"/>
          </a:p>
        </p:txBody>
      </p:sp>
      <p:sp>
        <p:nvSpPr>
          <p:cNvPr id="9" name="Rounded Rectangle 8"/>
          <p:cNvSpPr/>
          <p:nvPr/>
        </p:nvSpPr>
        <p:spPr bwMode="gray">
          <a:xfrm>
            <a:off x="622939" y="3975906"/>
            <a:ext cx="7776864" cy="540060"/>
          </a:xfrm>
          <a:prstGeom prst="roundRect">
            <a:avLst/>
          </a:prstGeom>
          <a:solidFill>
            <a:schemeClr val="accent1"/>
          </a:solidFill>
          <a:ln>
            <a:noFill/>
          </a:ln>
          <a:effectLst/>
          <a:extLst/>
        </p:spPr>
        <p:txBody>
          <a:bodyPr wrap="square" lIns="77925" tIns="38963" rIns="77925" bIns="38963" rtlCol="0" anchor="ctr"/>
          <a:lstStyle/>
          <a:p>
            <a:pPr marL="462681" marR="460516" lvl="1" algn="ctr">
              <a:tabLst>
                <a:tab pos="537359" algn="l"/>
              </a:tabLst>
            </a:pPr>
            <a:r>
              <a:rPr lang="en-GB" sz="1900" dirty="0">
                <a:solidFill>
                  <a:schemeClr val="bg1"/>
                </a:solidFill>
              </a:rPr>
              <a:t>Amounts accumulated in OCI are recycled to P&amp;L upon </a:t>
            </a:r>
            <a:r>
              <a:rPr lang="en-GB" sz="1900" dirty="0" err="1">
                <a:solidFill>
                  <a:schemeClr val="bg1"/>
                </a:solidFill>
              </a:rPr>
              <a:t>derecognition</a:t>
            </a:r>
            <a:endParaRPr lang="en-GB" sz="1900" dirty="0">
              <a:solidFill>
                <a:schemeClr val="bg1"/>
              </a:solidFill>
            </a:endParaRPr>
          </a:p>
        </p:txBody>
      </p:sp>
    </p:spTree>
    <p:extLst>
      <p:ext uri="{BB962C8B-B14F-4D97-AF65-F5344CB8AC3E}">
        <p14:creationId xmlns:p14="http://schemas.microsoft.com/office/powerpoint/2010/main" val="30766206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95542" y="141480"/>
            <a:ext cx="7167559" cy="594122"/>
          </a:xfrm>
        </p:spPr>
        <p:txBody>
          <a:bodyPr/>
          <a:lstStyle/>
          <a:p>
            <a:pPr lvl="0"/>
            <a:r>
              <a:rPr lang="en-GB" sz="2400" dirty="0"/>
              <a:t>Key clarifications</a:t>
            </a:r>
          </a:p>
        </p:txBody>
      </p:sp>
      <p:sp>
        <p:nvSpPr>
          <p:cNvPr id="3" name="Content Placeholder 2"/>
          <p:cNvSpPr>
            <a:spLocks noGrp="1"/>
          </p:cNvSpPr>
          <p:nvPr>
            <p:ph idx="1"/>
          </p:nvPr>
        </p:nvSpPr>
        <p:spPr>
          <a:xfrm>
            <a:off x="683570" y="843558"/>
            <a:ext cx="8075972" cy="3652838"/>
          </a:xfrm>
        </p:spPr>
        <p:txBody>
          <a:bodyPr/>
          <a:lstStyle/>
          <a:p>
            <a:r>
              <a:rPr lang="en-GB" sz="2000" dirty="0"/>
              <a:t>Enhanced responsiveness to changes in credit risk</a:t>
            </a:r>
          </a:p>
          <a:p>
            <a:pPr lvl="1">
              <a:buClr>
                <a:srgbClr val="5F6062"/>
              </a:buClr>
            </a:pPr>
            <a:r>
              <a:rPr lang="en-GB" sz="1900" dirty="0">
                <a:solidFill>
                  <a:srgbClr val="5F6062"/>
                </a:solidFill>
              </a:rPr>
              <a:t>Recognise lifetime expected credit losses on all significant increases in credit risk, whether individual or collective</a:t>
            </a:r>
          </a:p>
          <a:p>
            <a:r>
              <a:rPr lang="en-GB" sz="2000" dirty="0"/>
              <a:t>Provided solutions to noted operational concerns:</a:t>
            </a:r>
          </a:p>
          <a:p>
            <a:pPr lvl="1"/>
            <a:r>
              <a:rPr lang="en-GB" sz="1900" dirty="0"/>
              <a:t>Don’t require mechanistic approach</a:t>
            </a:r>
          </a:p>
          <a:p>
            <a:pPr lvl="1"/>
            <a:r>
              <a:rPr lang="en-GB" sz="1900" dirty="0"/>
              <a:t>Assessment compared to initial maximum credit risk on homogeneous portfolios</a:t>
            </a:r>
          </a:p>
          <a:p>
            <a:pPr lvl="1"/>
            <a:r>
              <a:rPr lang="en-GB" sz="1900" dirty="0"/>
              <a:t>Counterparty assessment if it meets objectives of model</a:t>
            </a:r>
          </a:p>
          <a:p>
            <a:r>
              <a:rPr lang="en-GB" sz="2000" dirty="0"/>
              <a:t>Rebuttable presumption of 90 days past due for default</a:t>
            </a:r>
          </a:p>
          <a:p>
            <a:r>
              <a:rPr lang="en-GB" sz="2000" dirty="0"/>
              <a:t>Can use an expected life for some loan commitments such as revolving credit facilities</a:t>
            </a:r>
          </a:p>
          <a:p>
            <a:pPr marL="0" indent="0">
              <a:buNone/>
            </a:pPr>
            <a:endParaRPr lang="en-GB" sz="2000" dirty="0"/>
          </a:p>
        </p:txBody>
      </p:sp>
      <p:sp>
        <p:nvSpPr>
          <p:cNvPr id="5" name="Slide Number Placeholder 4"/>
          <p:cNvSpPr>
            <a:spLocks noGrp="1"/>
          </p:cNvSpPr>
          <p:nvPr>
            <p:ph type="sldNum" sz="quarter" idx="11"/>
          </p:nvPr>
        </p:nvSpPr>
        <p:spPr/>
        <p:txBody>
          <a:bodyPr/>
          <a:lstStyle/>
          <a:p>
            <a:fld id="{B8FBDD98-AA64-4E8D-BBA5-7B60474D7860}" type="slidenum">
              <a:rPr lang="en-GB" smtClean="0">
                <a:solidFill>
                  <a:srgbClr val="FFFFFF"/>
                </a:solidFill>
              </a:rPr>
              <a:pPr/>
              <a:t>12</a:t>
            </a:fld>
            <a:endParaRPr lang="en-GB" dirty="0">
              <a:solidFill>
                <a:srgbClr val="FFFFFF"/>
              </a:solidFill>
            </a:endParaRPr>
          </a:p>
        </p:txBody>
      </p:sp>
    </p:spTree>
    <p:extLst>
      <p:ext uri="{BB962C8B-B14F-4D97-AF65-F5344CB8AC3E}">
        <p14:creationId xmlns:p14="http://schemas.microsoft.com/office/powerpoint/2010/main" val="3366588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42" y="141480"/>
            <a:ext cx="6773008" cy="594122"/>
          </a:xfrm>
        </p:spPr>
        <p:txBody>
          <a:bodyPr/>
          <a:lstStyle/>
          <a:p>
            <a:r>
              <a:rPr lang="en-GB" sz="2400" dirty="0"/>
              <a:t>Disclosures</a:t>
            </a:r>
          </a:p>
        </p:txBody>
      </p:sp>
      <p:sp>
        <p:nvSpPr>
          <p:cNvPr id="4" name="Slide Number Placeholder 3"/>
          <p:cNvSpPr>
            <a:spLocks noGrp="1"/>
          </p:cNvSpPr>
          <p:nvPr>
            <p:ph type="sldNum" sz="quarter" idx="11"/>
          </p:nvPr>
        </p:nvSpPr>
        <p:spPr/>
        <p:txBody>
          <a:bodyPr/>
          <a:lstStyle/>
          <a:p>
            <a:pPr>
              <a:defRPr/>
            </a:pPr>
            <a:fld id="{B8FBDD98-AA64-4E8D-BBA5-7B60474D7860}" type="slidenum">
              <a:rPr lang="en-GB" smtClean="0">
                <a:solidFill>
                  <a:srgbClr val="FFFFFF"/>
                </a:solidFill>
              </a:rPr>
              <a:pPr>
                <a:defRPr/>
              </a:pPr>
              <a:t>13</a:t>
            </a:fld>
            <a:endParaRPr lang="en-GB" dirty="0">
              <a:solidFill>
                <a:srgbClr val="FFFFFF"/>
              </a:solidFill>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2093700133"/>
              </p:ext>
            </p:extLst>
          </p:nvPr>
        </p:nvGraphicFramePr>
        <p:xfrm>
          <a:off x="179512" y="897564"/>
          <a:ext cx="8640960" cy="405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9865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49147" y="1653657"/>
            <a:ext cx="7612329" cy="1463278"/>
          </a:xfrm>
        </p:spPr>
        <p:txBody>
          <a:bodyPr/>
          <a:lstStyle/>
          <a:p>
            <a:r>
              <a:rPr lang="en-GB" dirty="0" smtClean="0"/>
              <a:t>Hedge accounting</a:t>
            </a:r>
          </a:p>
        </p:txBody>
      </p:sp>
      <p:sp>
        <p:nvSpPr>
          <p:cNvPr id="2" name="Footer Placeholder 1"/>
          <p:cNvSpPr>
            <a:spLocks noGrp="1"/>
          </p:cNvSpPr>
          <p:nvPr>
            <p:ph type="ftr" sz="quarter" idx="10"/>
          </p:nvPr>
        </p:nvSpPr>
        <p:spPr/>
        <p:txBody>
          <a:bodyPr/>
          <a:lstStyle/>
          <a:p>
            <a:pPr>
              <a:defRPr/>
            </a:pPr>
            <a:r>
              <a:rPr lang="en-GB" dirty="0" smtClean="0">
                <a:solidFill>
                  <a:srgbClr val="5F6062"/>
                </a:solidFill>
              </a:rPr>
              <a:t>© 2013 IFRS Foundation.  30 Cannon Street  |  London EC4M 6XH  |  UK.  www.ifrs.org</a:t>
            </a:r>
            <a:endParaRPr lang="en-GB" dirty="0">
              <a:solidFill>
                <a:srgbClr val="5F6062"/>
              </a:solidFill>
            </a:endParaRPr>
          </a:p>
        </p:txBody>
      </p:sp>
    </p:spTree>
    <p:extLst>
      <p:ext uri="{BB962C8B-B14F-4D97-AF65-F5344CB8AC3E}">
        <p14:creationId xmlns:p14="http://schemas.microsoft.com/office/powerpoint/2010/main" val="2193552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 better link between accounting and risk management</a:t>
            </a:r>
          </a:p>
        </p:txBody>
      </p:sp>
      <p:sp>
        <p:nvSpPr>
          <p:cNvPr id="3" name="Content Placeholder 2"/>
          <p:cNvSpPr>
            <a:spLocks noGrp="1"/>
          </p:cNvSpPr>
          <p:nvPr>
            <p:ph idx="1"/>
          </p:nvPr>
        </p:nvSpPr>
        <p:spPr>
          <a:xfrm>
            <a:off x="3840842" y="1241170"/>
            <a:ext cx="4187542" cy="3652838"/>
          </a:xfrm>
        </p:spPr>
        <p:txBody>
          <a:bodyPr/>
          <a:lstStyle/>
          <a:p>
            <a:r>
              <a:rPr lang="en-GB" dirty="0"/>
              <a:t>Align accounting treatment with risk management activity</a:t>
            </a:r>
          </a:p>
          <a:p>
            <a:r>
              <a:rPr lang="en-GB" dirty="0"/>
              <a:t>Enable </a:t>
            </a:r>
            <a:r>
              <a:rPr lang="en-GB" b="1" u="sng" dirty="0"/>
              <a:t>preparers</a:t>
            </a:r>
            <a:r>
              <a:rPr lang="en-GB" dirty="0"/>
              <a:t> to better reflect hedging in financial statements</a:t>
            </a:r>
          </a:p>
          <a:p>
            <a:pPr lvl="0"/>
            <a:r>
              <a:rPr lang="en-US" dirty="0"/>
              <a:t>Provide disclosures to help </a:t>
            </a:r>
            <a:r>
              <a:rPr lang="en-US" b="1" u="sng" dirty="0"/>
              <a:t>users</a:t>
            </a:r>
            <a:r>
              <a:rPr lang="en-US" dirty="0"/>
              <a:t> understand risk management and its impact on the financial statements</a:t>
            </a:r>
          </a:p>
          <a:p>
            <a:pPr marL="0" indent="0">
              <a:buNone/>
            </a:pPr>
            <a:endParaRPr lang="en-US" dirty="0" smtClean="0"/>
          </a:p>
        </p:txBody>
      </p:sp>
      <p:sp>
        <p:nvSpPr>
          <p:cNvPr id="5" name="Slide Number Placeholder 4"/>
          <p:cNvSpPr>
            <a:spLocks noGrp="1"/>
          </p:cNvSpPr>
          <p:nvPr>
            <p:ph type="sldNum" sz="quarter" idx="11"/>
          </p:nvPr>
        </p:nvSpPr>
        <p:spPr/>
        <p:txBody>
          <a:bodyPr/>
          <a:lstStyle/>
          <a:p>
            <a:pPr>
              <a:defRPr/>
            </a:pPr>
            <a:fld id="{B8FBDD98-AA64-4E8D-BBA5-7B60474D7860}" type="slidenum">
              <a:rPr lang="en-GB" smtClean="0">
                <a:solidFill>
                  <a:srgbClr val="FFFFFF"/>
                </a:solidFill>
              </a:rPr>
              <a:pPr>
                <a:defRPr/>
              </a:pPr>
              <a:t>15</a:t>
            </a:fld>
            <a:endParaRPr lang="en-GB" dirty="0">
              <a:solidFill>
                <a:srgbClr val="FFFFFF"/>
              </a:solidFill>
            </a:endParaRPr>
          </a:p>
        </p:txBody>
      </p:sp>
      <p:sp>
        <p:nvSpPr>
          <p:cNvPr id="6" name="TextBox 5"/>
          <p:cNvSpPr txBox="1"/>
          <p:nvPr/>
        </p:nvSpPr>
        <p:spPr>
          <a:xfrm>
            <a:off x="384458" y="1241173"/>
            <a:ext cx="2858164" cy="3624069"/>
          </a:xfrm>
          <a:prstGeom prst="rect">
            <a:avLst/>
          </a:prstGeom>
          <a:solidFill>
            <a:schemeClr val="bg2"/>
          </a:solidFill>
        </p:spPr>
        <p:txBody>
          <a:bodyPr wrap="square" lIns="77925" tIns="38963" rIns="77925" bIns="38963" rtlCol="0">
            <a:spAutoFit/>
          </a:bodyPr>
          <a:lstStyle/>
          <a:p>
            <a:r>
              <a:rPr lang="en-US" sz="1900" dirty="0">
                <a:solidFill>
                  <a:schemeClr val="bg1"/>
                </a:solidFill>
              </a:rPr>
              <a:t>IFRS 9 incorporates a major overhaul of hedge accounting that more closely aligns accounting with risk management.</a:t>
            </a:r>
          </a:p>
          <a:p>
            <a:endParaRPr lang="en-US" sz="1900" dirty="0">
              <a:solidFill>
                <a:schemeClr val="bg1"/>
              </a:solidFill>
            </a:endParaRPr>
          </a:p>
          <a:p>
            <a:r>
              <a:rPr lang="en-US" sz="1900" dirty="0">
                <a:solidFill>
                  <a:schemeClr val="bg1"/>
                </a:solidFill>
              </a:rPr>
              <a:t>New requirements were first published in 2013, and are updated in the final publication for FVOCI measurement category.</a:t>
            </a:r>
          </a:p>
        </p:txBody>
      </p:sp>
    </p:spTree>
    <p:extLst>
      <p:ext uri="{BB962C8B-B14F-4D97-AF65-F5344CB8AC3E}">
        <p14:creationId xmlns:p14="http://schemas.microsoft.com/office/powerpoint/2010/main" val="297189849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Project doesn’t address macro hedging</a:t>
            </a:r>
          </a:p>
        </p:txBody>
      </p:sp>
      <p:sp>
        <p:nvSpPr>
          <p:cNvPr id="5" name="Slide Number Placeholder 4"/>
          <p:cNvSpPr>
            <a:spLocks noGrp="1"/>
          </p:cNvSpPr>
          <p:nvPr>
            <p:ph type="sldNum" sz="quarter" idx="11"/>
          </p:nvPr>
        </p:nvSpPr>
        <p:spPr/>
        <p:txBody>
          <a:bodyPr/>
          <a:lstStyle/>
          <a:p>
            <a:fld id="{EDA62B69-D284-4E23-9676-1FE14B90795F}" type="slidenum">
              <a:rPr lang="en-GB" smtClean="0"/>
              <a:pPr/>
              <a:t>16</a:t>
            </a:fld>
            <a:endParaRPr lang="en-GB"/>
          </a:p>
        </p:txBody>
      </p:sp>
      <p:graphicFrame>
        <p:nvGraphicFramePr>
          <p:cNvPr id="8" name="Table 7"/>
          <p:cNvGraphicFramePr>
            <a:graphicFrameLocks noGrp="1"/>
          </p:cNvGraphicFramePr>
          <p:nvPr>
            <p:extLst>
              <p:ext uri="{D42A27DB-BD31-4B8C-83A1-F6EECF244321}">
                <p14:modId xmlns:p14="http://schemas.microsoft.com/office/powerpoint/2010/main" val="1874228255"/>
              </p:ext>
            </p:extLst>
          </p:nvPr>
        </p:nvGraphicFramePr>
        <p:xfrm>
          <a:off x="517396" y="920750"/>
          <a:ext cx="7909801" cy="3460762"/>
        </p:xfrm>
        <a:graphic>
          <a:graphicData uri="http://schemas.openxmlformats.org/drawingml/2006/table">
            <a:tbl>
              <a:tblPr firstRow="1" bandRow="1">
                <a:tableStyleId>{2D5ABB26-0587-4C30-8999-92F81FD0307C}</a:tableStyleId>
              </a:tblPr>
              <a:tblGrid>
                <a:gridCol w="5689506"/>
                <a:gridCol w="2220295"/>
              </a:tblGrid>
              <a:tr h="617220">
                <a:tc gridSpan="2">
                  <a:txBody>
                    <a:bodyPr/>
                    <a:lstStyle/>
                    <a:p>
                      <a:pPr algn="ctr"/>
                      <a:r>
                        <a:rPr lang="en-GB" sz="1800" b="1" dirty="0" smtClean="0">
                          <a:solidFill>
                            <a:schemeClr val="bg1"/>
                          </a:solidFill>
                        </a:rPr>
                        <a:t>Even if apply IFRS 9 can still use</a:t>
                      </a:r>
                      <a:r>
                        <a:rPr lang="en-GB" sz="1800" b="1" baseline="0" dirty="0" smtClean="0">
                          <a:solidFill>
                            <a:schemeClr val="bg1"/>
                          </a:solidFill>
                        </a:rPr>
                        <a:t> specific portfolio hedge accounting requirements in IAS 39</a:t>
                      </a:r>
                      <a:endParaRPr lang="en-GB" sz="1800" b="1" dirty="0">
                        <a:solidFill>
                          <a:schemeClr val="bg1"/>
                        </a:solidFill>
                      </a:endParaRPr>
                    </a:p>
                  </a:txBody>
                  <a:tcPr marL="84406" marR="84406"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GB" dirty="0"/>
                    </a:p>
                  </a:txBody>
                  <a:tcPr/>
                </a:tc>
              </a:tr>
              <a:tr h="2843542">
                <a:tc>
                  <a:txBody>
                    <a:bodyPr/>
                    <a:lstStyle/>
                    <a:p>
                      <a:endParaRPr lang="en-GB" sz="1400" dirty="0"/>
                    </a:p>
                  </a:txBody>
                  <a:tcPr marL="84406" marR="84406"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66700" marR="0" lvl="0" indent="-266700" algn="l" defTabSz="914400" rtl="0" eaLnBrk="1" fontAlgn="base" latinLnBrk="0" hangingPunct="1">
                        <a:lnSpc>
                          <a:spcPct val="100000"/>
                        </a:lnSpc>
                        <a:spcBef>
                          <a:spcPct val="30000"/>
                        </a:spcBef>
                        <a:spcAft>
                          <a:spcPct val="0"/>
                        </a:spcAft>
                        <a:buClr>
                          <a:srgbClr val="B31E3B"/>
                        </a:buClr>
                        <a:buSzTx/>
                        <a:buFontTx/>
                        <a:buChar char="•"/>
                        <a:tabLst/>
                        <a:defRPr/>
                      </a:pPr>
                      <a:r>
                        <a:rPr kumimoji="0" lang="en-US" sz="1700" b="0" i="0" u="none" strike="noStrike" kern="0" cap="none" spc="0" normalizeH="0" baseline="0" noProof="0" dirty="0" smtClean="0">
                          <a:ln>
                            <a:noFill/>
                          </a:ln>
                          <a:solidFill>
                            <a:srgbClr val="5F6062"/>
                          </a:solidFill>
                          <a:effectLst/>
                          <a:uLnTx/>
                          <a:uFillTx/>
                          <a:latin typeface="+mn-lt"/>
                          <a:ea typeface="ＭＳ Ｐゴシック" charset="-128"/>
                        </a:rPr>
                        <a:t>The IASB is simultaneously working on a specific project to consider accounting for macro hedges (Discussion Paper published)</a:t>
                      </a:r>
                      <a:endParaRPr lang="en-GB" sz="1700" dirty="0"/>
                    </a:p>
                  </a:txBody>
                  <a:tcPr marL="84406" marR="84406"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27" name="Rectangle 26"/>
          <p:cNvSpPr/>
          <p:nvPr/>
        </p:nvSpPr>
        <p:spPr>
          <a:xfrm>
            <a:off x="4302523" y="2441602"/>
            <a:ext cx="1462316" cy="104525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NZ" sz="1700" dirty="0">
                <a:solidFill>
                  <a:srgbClr val="FFFFFF"/>
                </a:solidFill>
              </a:rPr>
              <a:t>IFRS 9 hedge accounting</a:t>
            </a:r>
          </a:p>
        </p:txBody>
      </p:sp>
      <p:sp>
        <p:nvSpPr>
          <p:cNvPr id="28" name="Rectangle 27"/>
          <p:cNvSpPr/>
          <p:nvPr/>
        </p:nvSpPr>
        <p:spPr>
          <a:xfrm>
            <a:off x="659681" y="2441602"/>
            <a:ext cx="1462316" cy="104525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NZ" sz="1700" dirty="0">
                <a:solidFill>
                  <a:srgbClr val="FFFFFF"/>
                </a:solidFill>
              </a:rPr>
              <a:t>IAS 39 hedge accounting</a:t>
            </a:r>
          </a:p>
        </p:txBody>
      </p:sp>
      <p:sp>
        <p:nvSpPr>
          <p:cNvPr id="30" name="Curved Up Arrow 29"/>
          <p:cNvSpPr/>
          <p:nvPr/>
        </p:nvSpPr>
        <p:spPr>
          <a:xfrm rot="16200000">
            <a:off x="3753388" y="2571829"/>
            <a:ext cx="463846" cy="241815"/>
          </a:xfrm>
          <a:prstGeom prst="curvedUp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NZ" sz="1500">
              <a:solidFill>
                <a:srgbClr val="5F6062"/>
              </a:solidFill>
            </a:endParaRPr>
          </a:p>
        </p:txBody>
      </p:sp>
      <p:sp>
        <p:nvSpPr>
          <p:cNvPr id="31" name="Curved Up Arrow 30"/>
          <p:cNvSpPr/>
          <p:nvPr/>
        </p:nvSpPr>
        <p:spPr>
          <a:xfrm rot="5400000">
            <a:off x="2091375" y="3118473"/>
            <a:ext cx="463846" cy="241815"/>
          </a:xfrm>
          <a:prstGeom prst="curved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NZ" sz="1500">
              <a:solidFill>
                <a:srgbClr val="5F6062"/>
              </a:solidFill>
            </a:endParaRPr>
          </a:p>
        </p:txBody>
      </p:sp>
      <p:sp>
        <p:nvSpPr>
          <p:cNvPr id="32" name="TextBox 31"/>
          <p:cNvSpPr txBox="1"/>
          <p:nvPr/>
        </p:nvSpPr>
        <p:spPr>
          <a:xfrm>
            <a:off x="2475011" y="2721855"/>
            <a:ext cx="1510299" cy="540352"/>
          </a:xfrm>
          <a:prstGeom prst="rect">
            <a:avLst/>
          </a:prstGeom>
          <a:noFill/>
        </p:spPr>
        <p:txBody>
          <a:bodyPr wrap="square" lIns="77925" tIns="38963" rIns="77925" bIns="38963" rtlCol="0">
            <a:spAutoFit/>
          </a:bodyPr>
          <a:lstStyle/>
          <a:p>
            <a:r>
              <a:rPr lang="en-NZ" sz="1500" b="1" dirty="0">
                <a:solidFill>
                  <a:srgbClr val="000000"/>
                </a:solidFill>
                <a:ea typeface="+mn-ea"/>
                <a:cs typeface="Arial" charset="0"/>
              </a:rPr>
              <a:t>Accounting policy choice</a:t>
            </a:r>
          </a:p>
        </p:txBody>
      </p:sp>
      <p:sp>
        <p:nvSpPr>
          <p:cNvPr id="33" name="Rectangle 32"/>
          <p:cNvSpPr/>
          <p:nvPr/>
        </p:nvSpPr>
        <p:spPr bwMode="gray">
          <a:xfrm>
            <a:off x="982678" y="1653648"/>
            <a:ext cx="5118107" cy="594066"/>
          </a:xfrm>
          <a:prstGeom prst="rect">
            <a:avLst/>
          </a:prstGeom>
          <a:solidFill>
            <a:schemeClr val="bg1"/>
          </a:solidFill>
          <a:ln>
            <a:solidFill>
              <a:schemeClr val="tx1"/>
            </a:solidFill>
          </a:ln>
          <a:effectLst/>
          <a:extLst/>
        </p:spPr>
        <p:txBody>
          <a:bodyPr wrap="square" lIns="77925" tIns="38963" rIns="77925" bIns="38963" rtlCol="0" anchor="ctr"/>
          <a:lstStyle/>
          <a:p>
            <a:pPr algn="ctr"/>
            <a:r>
              <a:rPr lang="en-GB" b="1" dirty="0" smtClean="0"/>
              <a:t>For </a:t>
            </a:r>
            <a:r>
              <a:rPr lang="en-GB" b="1" dirty="0"/>
              <a:t>now entities can choose to keep using IAS </a:t>
            </a:r>
            <a:r>
              <a:rPr lang="en-GB" b="1" dirty="0" smtClean="0"/>
              <a:t>39 hedge accounting</a:t>
            </a:r>
            <a:endParaRPr lang="en-GB" b="1" dirty="0"/>
          </a:p>
        </p:txBody>
      </p:sp>
      <p:sp>
        <p:nvSpPr>
          <p:cNvPr id="34" name="Rectangle 33"/>
          <p:cNvSpPr/>
          <p:nvPr/>
        </p:nvSpPr>
        <p:spPr bwMode="gray">
          <a:xfrm>
            <a:off x="504934" y="3614281"/>
            <a:ext cx="5450452" cy="864096"/>
          </a:xfrm>
          <a:prstGeom prst="rect">
            <a:avLst/>
          </a:prstGeom>
          <a:solidFill>
            <a:schemeClr val="bg1"/>
          </a:solidFill>
          <a:ln>
            <a:noFill/>
          </a:ln>
          <a:effectLst/>
          <a:extLst/>
        </p:spPr>
        <p:txBody>
          <a:bodyPr wrap="square" lIns="77925" tIns="38963" rIns="77925" bIns="38963" rtlCol="0" anchor="ctr"/>
          <a:lstStyle/>
          <a:p>
            <a:pPr algn="ctr"/>
            <a:r>
              <a:rPr lang="en-GB" sz="1900" i="1" dirty="0"/>
              <a:t>Some banks may not make any changes to their hedge accounting at this time</a:t>
            </a:r>
          </a:p>
        </p:txBody>
      </p:sp>
      <p:sp>
        <p:nvSpPr>
          <p:cNvPr id="35" name="Right Brace 34"/>
          <p:cNvSpPr/>
          <p:nvPr/>
        </p:nvSpPr>
        <p:spPr>
          <a:xfrm rot="5400000">
            <a:off x="3090481" y="1787214"/>
            <a:ext cx="311777" cy="3711061"/>
          </a:xfrm>
          <a:prstGeom prst="rightBrace">
            <a:avLst>
              <a:gd name="adj1" fmla="val 8333"/>
              <a:gd name="adj2" fmla="val 50286"/>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txBody>
          <a:bodyPr lIns="77925" tIns="38963" rIns="77925" bIns="38963" rtlCol="0" anchor="ctr"/>
          <a:lstStyle/>
          <a:p>
            <a:pPr algn="ctr"/>
            <a:endParaRPr lang="en-GB" b="1" dirty="0">
              <a:ln>
                <a:solidFill>
                  <a:sysClr val="windowText" lastClr="000000"/>
                </a:solidFill>
              </a:ln>
            </a:endParaRPr>
          </a:p>
        </p:txBody>
      </p:sp>
    </p:spTree>
    <p:extLst>
      <p:ext uri="{BB962C8B-B14F-4D97-AF65-F5344CB8AC3E}">
        <p14:creationId xmlns:p14="http://schemas.microsoft.com/office/powerpoint/2010/main" val="3497439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6803" y="1707654"/>
            <a:ext cx="7844204" cy="3166784"/>
          </a:xfrm>
        </p:spPr>
        <p:txBody>
          <a:bodyPr/>
          <a:lstStyle/>
          <a:p>
            <a:r>
              <a:rPr lang="en-GB" dirty="0" smtClean="0"/>
              <a:t>Mandatory effective date consistent with stakeholder requests </a:t>
            </a:r>
            <a:endParaRPr lang="en-GB" dirty="0" smtClean="0"/>
          </a:p>
          <a:p>
            <a:r>
              <a:rPr lang="en-GB" dirty="0" smtClean="0"/>
              <a:t>Entities </a:t>
            </a:r>
            <a:r>
              <a:rPr lang="en-GB" dirty="0" smtClean="0"/>
              <a:t>permitted to early </a:t>
            </a:r>
            <a:r>
              <a:rPr lang="en-GB" dirty="0"/>
              <a:t>apply the </a:t>
            </a:r>
            <a:r>
              <a:rPr lang="en-GB" u="sng" dirty="0" smtClean="0">
                <a:solidFill>
                  <a:schemeClr val="bg2"/>
                </a:solidFill>
              </a:rPr>
              <a:t>completed</a:t>
            </a:r>
            <a:r>
              <a:rPr lang="en-GB" dirty="0" smtClean="0">
                <a:solidFill>
                  <a:schemeClr val="bg2"/>
                </a:solidFill>
              </a:rPr>
              <a:t> </a:t>
            </a:r>
            <a:r>
              <a:rPr lang="en-GB" dirty="0" smtClean="0"/>
              <a:t>(whole)</a:t>
            </a:r>
            <a:r>
              <a:rPr lang="en-GB" dirty="0" smtClean="0">
                <a:solidFill>
                  <a:schemeClr val="bg2"/>
                </a:solidFill>
              </a:rPr>
              <a:t> </a:t>
            </a:r>
            <a:r>
              <a:rPr lang="en-GB" dirty="0"/>
              <a:t>version of IFRS </a:t>
            </a:r>
            <a:r>
              <a:rPr lang="en-GB" dirty="0" smtClean="0"/>
              <a:t>9</a:t>
            </a:r>
          </a:p>
          <a:p>
            <a:r>
              <a:rPr lang="en-GB" dirty="0" smtClean="0"/>
              <a:t>Previous versions of IFRS 9 phased out: </a:t>
            </a:r>
          </a:p>
          <a:p>
            <a:pPr lvl="1"/>
            <a:r>
              <a:rPr lang="en-GB" dirty="0" smtClean="0"/>
              <a:t>Not permitted </a:t>
            </a:r>
            <a:r>
              <a:rPr lang="en-GB" dirty="0"/>
              <a:t>to early apply a </a:t>
            </a:r>
            <a:r>
              <a:rPr lang="en-GB" u="sng" dirty="0">
                <a:solidFill>
                  <a:schemeClr val="bg2"/>
                </a:solidFill>
              </a:rPr>
              <a:t>previous</a:t>
            </a:r>
            <a:r>
              <a:rPr lang="en-GB" dirty="0">
                <a:solidFill>
                  <a:schemeClr val="bg2"/>
                </a:solidFill>
              </a:rPr>
              <a:t> </a:t>
            </a:r>
            <a:r>
              <a:rPr lang="en-GB" dirty="0"/>
              <a:t>version </a:t>
            </a:r>
            <a:r>
              <a:rPr lang="en-GB" dirty="0" smtClean="0"/>
              <a:t>unless the relevant date </a:t>
            </a:r>
            <a:r>
              <a:rPr lang="en-GB" dirty="0"/>
              <a:t>of initial application is </a:t>
            </a:r>
            <a:r>
              <a:rPr lang="en-GB" dirty="0" smtClean="0"/>
              <a:t>before 1 February 2015</a:t>
            </a:r>
          </a:p>
          <a:p>
            <a:r>
              <a:rPr lang="en-GB" dirty="0" smtClean="0"/>
              <a:t>‘Own credit’ requirements available for early application, in isolation, until the mandatory effective date</a:t>
            </a:r>
          </a:p>
          <a:p>
            <a:r>
              <a:rPr lang="en-GB" dirty="0" smtClean="0"/>
              <a:t>Transition Resource Group for Impairment of Financial Instruments (ITG)</a:t>
            </a:r>
          </a:p>
          <a:p>
            <a:endParaRPr lang="en-GB" dirty="0"/>
          </a:p>
          <a:p>
            <a:endParaRPr lang="en-GB" dirty="0"/>
          </a:p>
        </p:txBody>
      </p:sp>
      <p:sp>
        <p:nvSpPr>
          <p:cNvPr id="3" name="Title 2"/>
          <p:cNvSpPr>
            <a:spLocks noGrp="1"/>
          </p:cNvSpPr>
          <p:nvPr>
            <p:ph type="title"/>
          </p:nvPr>
        </p:nvSpPr>
        <p:spPr/>
        <p:txBody>
          <a:bodyPr/>
          <a:lstStyle/>
          <a:p>
            <a:r>
              <a:rPr lang="en-GB" dirty="0" smtClean="0"/>
              <a:t>Implementation of IFRS 9</a:t>
            </a:r>
            <a:endParaRPr lang="en-GB" dirty="0"/>
          </a:p>
        </p:txBody>
      </p:sp>
      <p:sp>
        <p:nvSpPr>
          <p:cNvPr id="5" name="Slide Number Placeholder 4"/>
          <p:cNvSpPr>
            <a:spLocks noGrp="1"/>
          </p:cNvSpPr>
          <p:nvPr>
            <p:ph type="sldNum" sz="quarter" idx="11"/>
          </p:nvPr>
        </p:nvSpPr>
        <p:spPr/>
        <p:txBody>
          <a:bodyPr/>
          <a:lstStyle/>
          <a:p>
            <a:fld id="{EDA62B69-D284-4E23-9676-1FE14B90795F}" type="slidenum">
              <a:rPr lang="en-GB" smtClean="0"/>
              <a:pPr/>
              <a:t>17</a:t>
            </a:fld>
            <a:endParaRPr lang="en-GB"/>
          </a:p>
        </p:txBody>
      </p:sp>
      <p:sp>
        <p:nvSpPr>
          <p:cNvPr id="7" name="Rounded Rectangle 6"/>
          <p:cNvSpPr/>
          <p:nvPr/>
        </p:nvSpPr>
        <p:spPr bwMode="gray">
          <a:xfrm>
            <a:off x="783275" y="1005576"/>
            <a:ext cx="7517525" cy="622211"/>
          </a:xfrm>
          <a:prstGeom prst="roundRect">
            <a:avLst/>
          </a:prstGeom>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rtlCol="0" anchor="ctr"/>
          <a:lstStyle/>
          <a:p>
            <a:pPr marL="0" lvl="1" algn="ctr"/>
            <a:r>
              <a:rPr lang="en-GB" dirty="0" smtClean="0">
                <a:solidFill>
                  <a:schemeClr val="bg1"/>
                </a:solidFill>
              </a:rPr>
              <a:t>Annual periods beginning on or after 1 January 2018</a:t>
            </a:r>
            <a:endParaRPr lang="en-GB" dirty="0">
              <a:solidFill>
                <a:schemeClr val="bg1"/>
              </a:solidFill>
            </a:endParaRPr>
          </a:p>
        </p:txBody>
      </p:sp>
    </p:spTree>
    <p:extLst>
      <p:ext uri="{BB962C8B-B14F-4D97-AF65-F5344CB8AC3E}">
        <p14:creationId xmlns:p14="http://schemas.microsoft.com/office/powerpoint/2010/main" val="24161106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GB" dirty="0" smtClean="0"/>
              <a:t>Questions and comments</a:t>
            </a:r>
          </a:p>
        </p:txBody>
      </p:sp>
      <p:sp>
        <p:nvSpPr>
          <p:cNvPr id="27652" name="Slide Number Placeholder 4"/>
          <p:cNvSpPr>
            <a:spLocks noGrp="1"/>
          </p:cNvSpPr>
          <p:nvPr>
            <p:ph type="sldNum" sz="quarter" idx="14"/>
          </p:nvPr>
        </p:nvSpPr>
        <p:spPr>
          <a:ln>
            <a:miter lim="800000"/>
            <a:headEnd/>
            <a:tailEnd/>
          </a:ln>
        </p:spPr>
        <p:txBody>
          <a:bodyPr/>
          <a:lstStyle>
            <a:lvl1pPr eaLnBrk="0" hangingPunct="0">
              <a:defRPr sz="2000">
                <a:solidFill>
                  <a:schemeClr val="tx1"/>
                </a:solidFill>
                <a:latin typeface="Arial" charset="0"/>
                <a:ea typeface="ＭＳ Ｐゴシック" charset="-128"/>
              </a:defRPr>
            </a:lvl1pPr>
            <a:lvl2pPr marL="633142" indent="-243516" eaLnBrk="0" hangingPunct="0">
              <a:defRPr sz="2000">
                <a:solidFill>
                  <a:schemeClr val="tx1"/>
                </a:solidFill>
                <a:latin typeface="Arial" charset="0"/>
                <a:ea typeface="ＭＳ Ｐゴシック" charset="-128"/>
              </a:defRPr>
            </a:lvl2pPr>
            <a:lvl3pPr marL="974065" indent="-194813" eaLnBrk="0" hangingPunct="0">
              <a:defRPr sz="2000">
                <a:solidFill>
                  <a:schemeClr val="tx1"/>
                </a:solidFill>
                <a:latin typeface="Arial" charset="0"/>
                <a:ea typeface="ＭＳ Ｐゴシック" charset="-128"/>
              </a:defRPr>
            </a:lvl3pPr>
            <a:lvl4pPr marL="1363690" indent="-194813" eaLnBrk="0" hangingPunct="0">
              <a:defRPr sz="2000">
                <a:solidFill>
                  <a:schemeClr val="tx1"/>
                </a:solidFill>
                <a:latin typeface="Arial" charset="0"/>
                <a:ea typeface="ＭＳ Ｐゴシック" charset="-128"/>
              </a:defRPr>
            </a:lvl4pPr>
            <a:lvl5pPr marL="1753316" indent="-194813" eaLnBrk="0" hangingPunct="0">
              <a:defRPr sz="2000">
                <a:solidFill>
                  <a:schemeClr val="tx1"/>
                </a:solidFill>
                <a:latin typeface="Arial" charset="0"/>
                <a:ea typeface="ＭＳ Ｐゴシック" charset="-128"/>
              </a:defRPr>
            </a:lvl5pPr>
            <a:lvl6pPr marL="2142942" indent="-194813" eaLnBrk="0" fontAlgn="base" hangingPunct="0">
              <a:spcBef>
                <a:spcPct val="0"/>
              </a:spcBef>
              <a:spcAft>
                <a:spcPct val="0"/>
              </a:spcAft>
              <a:defRPr sz="2000">
                <a:solidFill>
                  <a:schemeClr val="tx1"/>
                </a:solidFill>
                <a:latin typeface="Arial" charset="0"/>
                <a:ea typeface="ＭＳ Ｐゴシック" charset="-128"/>
              </a:defRPr>
            </a:lvl6pPr>
            <a:lvl7pPr marL="2532568" indent="-194813" eaLnBrk="0" fontAlgn="base" hangingPunct="0">
              <a:spcBef>
                <a:spcPct val="0"/>
              </a:spcBef>
              <a:spcAft>
                <a:spcPct val="0"/>
              </a:spcAft>
              <a:defRPr sz="2000">
                <a:solidFill>
                  <a:schemeClr val="tx1"/>
                </a:solidFill>
                <a:latin typeface="Arial" charset="0"/>
                <a:ea typeface="ＭＳ Ｐゴシック" charset="-128"/>
              </a:defRPr>
            </a:lvl7pPr>
            <a:lvl8pPr marL="2922194" indent="-194813" eaLnBrk="0" fontAlgn="base" hangingPunct="0">
              <a:spcBef>
                <a:spcPct val="0"/>
              </a:spcBef>
              <a:spcAft>
                <a:spcPct val="0"/>
              </a:spcAft>
              <a:defRPr sz="2000">
                <a:solidFill>
                  <a:schemeClr val="tx1"/>
                </a:solidFill>
                <a:latin typeface="Arial" charset="0"/>
                <a:ea typeface="ＭＳ Ｐゴシック" charset="-128"/>
              </a:defRPr>
            </a:lvl8pPr>
            <a:lvl9pPr marL="3311820" indent="-194813"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fld id="{FD07A163-2BC0-444B-BA06-40045CBF268C}" type="slidenum">
              <a:rPr lang="en-GB" sz="1400">
                <a:solidFill>
                  <a:schemeClr val="bg1"/>
                </a:solidFill>
              </a:rPr>
              <a:pPr eaLnBrk="1" hangingPunct="1"/>
              <a:t>18</a:t>
            </a:fld>
            <a:endParaRPr lang="en-GB" sz="1400">
              <a:solidFill>
                <a:schemeClr val="bg1"/>
              </a:solidFill>
            </a:endParaRPr>
          </a:p>
        </p:txBody>
      </p:sp>
      <p:pic>
        <p:nvPicPr>
          <p:cNvPr id="8213" name="Picture 21" descr="graphic_3"/>
          <p:cNvPicPr>
            <a:picLocks noChangeAspect="1" noChangeArrowheads="1"/>
          </p:cNvPicPr>
          <p:nvPr/>
        </p:nvPicPr>
        <p:blipFill>
          <a:blip r:embed="rId3">
            <a:extLst>
              <a:ext uri="{28A0092B-C50C-407E-A947-70E740481C1C}">
                <a14:useLocalDpi xmlns:a14="http://schemas.microsoft.com/office/drawing/2010/main" val="0"/>
              </a:ext>
            </a:extLst>
          </a:blip>
          <a:srcRect t="10161" b="3667"/>
          <a:stretch>
            <a:fillRect/>
          </a:stretch>
        </p:blipFill>
        <p:spPr bwMode="auto">
          <a:xfrm>
            <a:off x="633046" y="1085850"/>
            <a:ext cx="7948246" cy="26860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3"/>
          </p:nvPr>
        </p:nvSpPr>
        <p:spPr/>
        <p:txBody>
          <a:bodyPr/>
          <a:lstStyle/>
          <a:p>
            <a:pPr>
              <a:defRPr/>
            </a:pPr>
            <a:r>
              <a:rPr lang="en-GB" smtClean="0"/>
              <a:t>© IFRS Foundation.  30 Cannon Street  |  London EC4M 6XH  |  UK.  www.ifrs.org</a:t>
            </a:r>
            <a:endParaRPr lang="en-GB"/>
          </a:p>
        </p:txBody>
      </p:sp>
    </p:spTree>
    <p:extLst>
      <p:ext uri="{BB962C8B-B14F-4D97-AF65-F5344CB8AC3E}">
        <p14:creationId xmlns:p14="http://schemas.microsoft.com/office/powerpoint/2010/main" val="23784908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9093" y="885697"/>
            <a:ext cx="4852231" cy="1091987"/>
          </a:xfrm>
          <a:solidFill>
            <a:schemeClr val="accent2"/>
          </a:solidFill>
        </p:spPr>
        <p:txBody>
          <a:bodyPr/>
          <a:lstStyle/>
          <a:p>
            <a:pPr marL="0" indent="0">
              <a:buNone/>
            </a:pPr>
            <a:r>
              <a:rPr lang="en-US" b="1" dirty="0" smtClean="0">
                <a:solidFill>
                  <a:schemeClr val="bg2"/>
                </a:solidFill>
              </a:rPr>
              <a:t> Classification and measurement</a:t>
            </a:r>
          </a:p>
          <a:p>
            <a:pPr marL="462681" lvl="1" indent="0">
              <a:buNone/>
            </a:pPr>
            <a:r>
              <a:rPr lang="en-US" sz="1600" dirty="0">
                <a:solidFill>
                  <a:schemeClr val="bg1"/>
                </a:solidFill>
              </a:rPr>
              <a:t>A logical, single classification approach driven by cash flow characteristics and how it’s managed</a:t>
            </a:r>
          </a:p>
        </p:txBody>
      </p:sp>
      <p:sp>
        <p:nvSpPr>
          <p:cNvPr id="3" name="Title 2"/>
          <p:cNvSpPr>
            <a:spLocks noGrp="1"/>
          </p:cNvSpPr>
          <p:nvPr>
            <p:ph type="title"/>
          </p:nvPr>
        </p:nvSpPr>
        <p:spPr/>
        <p:txBody>
          <a:bodyPr/>
          <a:lstStyle/>
          <a:p>
            <a:r>
              <a:rPr lang="en-GB" dirty="0" smtClean="0"/>
              <a:t>Finalisation of the IASB’s response to the global financial crisis</a:t>
            </a:r>
            <a:endParaRPr lang="en-GB" dirty="0"/>
          </a:p>
        </p:txBody>
      </p:sp>
      <p:sp>
        <p:nvSpPr>
          <p:cNvPr id="5" name="Slide Number Placeholder 4"/>
          <p:cNvSpPr>
            <a:spLocks noGrp="1"/>
          </p:cNvSpPr>
          <p:nvPr>
            <p:ph type="sldNum" sz="quarter" idx="11"/>
          </p:nvPr>
        </p:nvSpPr>
        <p:spPr/>
        <p:txBody>
          <a:bodyPr/>
          <a:lstStyle/>
          <a:p>
            <a:fld id="{EDA62B69-D284-4E23-9676-1FE14B90795F}" type="slidenum">
              <a:rPr lang="en-GB" smtClean="0">
                <a:solidFill>
                  <a:srgbClr val="FFFFFF"/>
                </a:solidFill>
              </a:rPr>
              <a:pPr/>
              <a:t>2</a:t>
            </a:fld>
            <a:endParaRPr lang="en-GB">
              <a:solidFill>
                <a:srgbClr val="FFFFFF"/>
              </a:solidFill>
            </a:endParaRPr>
          </a:p>
        </p:txBody>
      </p:sp>
      <p:pic>
        <p:nvPicPr>
          <p:cNvPr id="1026" name="Picture 2" descr="C:\Users\tketchum\Pictures\IFRS 9 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89" y="869122"/>
            <a:ext cx="2836778" cy="3754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bwMode="gray">
          <a:xfrm>
            <a:off x="3309093" y="2181841"/>
            <a:ext cx="4852231" cy="1091987"/>
          </a:xfrm>
          <a:prstGeom prst="rect">
            <a:avLst/>
          </a:prstGeom>
          <a:solidFill>
            <a:schemeClr val="accent2"/>
          </a:solidFill>
          <a:ln>
            <a:noFill/>
          </a:ln>
          <a:extLst/>
        </p:spPr>
        <p:txBody>
          <a:bodyPr vert="horz" wrap="square" lIns="0" tIns="0" rIns="0" bIns="0" numCol="1" anchor="t" anchorCtr="0" compatLnSpc="1">
            <a:prstTxWarp prst="textNoShape">
              <a:avLst/>
            </a:prstTxWarp>
          </a:bodyPr>
          <a:lstStyle>
            <a:lvl1pPr marL="266700" indent="-266700" algn="l" rtl="0" eaLnBrk="1" fontAlgn="base" hangingPunct="1">
              <a:lnSpc>
                <a:spcPct val="100000"/>
              </a:lnSpc>
              <a:spcBef>
                <a:spcPct val="30000"/>
              </a:spcBef>
              <a:spcAft>
                <a:spcPct val="0"/>
              </a:spcAft>
              <a:buClr>
                <a:schemeClr val="bg2"/>
              </a:buClr>
              <a:buChar char="•"/>
              <a:defRPr sz="2200">
                <a:solidFill>
                  <a:schemeClr val="tx1"/>
                </a:solidFill>
                <a:latin typeface="+mn-lt"/>
                <a:ea typeface="ＭＳ Ｐゴシック" charset="-128"/>
                <a:cs typeface="+mn-cs"/>
              </a:defRPr>
            </a:lvl1pPr>
            <a:lvl2pPr marL="809625" indent="-266700" algn="l" rtl="0" eaLnBrk="1" fontAlgn="base" hangingPunct="1">
              <a:lnSpc>
                <a:spcPct val="110000"/>
              </a:lnSpc>
              <a:spcBef>
                <a:spcPts val="36"/>
              </a:spcBef>
              <a:spcAft>
                <a:spcPct val="0"/>
              </a:spcAft>
              <a:buClr>
                <a:schemeClr val="tx1"/>
              </a:buClr>
              <a:buFont typeface="Arial" charset="0"/>
              <a:buChar char="–"/>
              <a:defRPr sz="20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Clr>
                <a:srgbClr val="B31E3B"/>
              </a:buClr>
              <a:buNone/>
            </a:pPr>
            <a:r>
              <a:rPr lang="en-US" sz="2000" b="1" dirty="0">
                <a:solidFill>
                  <a:srgbClr val="B31E3B"/>
                </a:solidFill>
              </a:rPr>
              <a:t> Impairment</a:t>
            </a:r>
          </a:p>
          <a:p>
            <a:pPr marL="462681" lvl="1" indent="0">
              <a:buClr>
                <a:srgbClr val="5F6062"/>
              </a:buClr>
              <a:buNone/>
            </a:pPr>
            <a:r>
              <a:rPr lang="en-US" sz="1600" dirty="0">
                <a:solidFill>
                  <a:srgbClr val="FFFFFF"/>
                </a:solidFill>
              </a:rPr>
              <a:t>An much needed and strongly supported forward-looking ‘expected loss’ model </a:t>
            </a:r>
          </a:p>
        </p:txBody>
      </p:sp>
      <p:sp>
        <p:nvSpPr>
          <p:cNvPr id="9" name="Content Placeholder 1"/>
          <p:cNvSpPr txBox="1">
            <a:spLocks/>
          </p:cNvSpPr>
          <p:nvPr/>
        </p:nvSpPr>
        <p:spPr bwMode="gray">
          <a:xfrm>
            <a:off x="3309093" y="3531991"/>
            <a:ext cx="4852231" cy="1091987"/>
          </a:xfrm>
          <a:prstGeom prst="rect">
            <a:avLst/>
          </a:prstGeom>
          <a:solidFill>
            <a:schemeClr val="accent2"/>
          </a:solidFill>
          <a:ln>
            <a:noFill/>
          </a:ln>
          <a:extLst/>
        </p:spPr>
        <p:txBody>
          <a:bodyPr vert="horz" wrap="square" lIns="0" tIns="0" rIns="0" bIns="0" numCol="1" anchor="t" anchorCtr="0" compatLnSpc="1">
            <a:prstTxWarp prst="textNoShape">
              <a:avLst/>
            </a:prstTxWarp>
          </a:bodyPr>
          <a:lstStyle>
            <a:lvl1pPr marL="266700" indent="-266700" algn="l" rtl="0" eaLnBrk="1" fontAlgn="base" hangingPunct="1">
              <a:lnSpc>
                <a:spcPct val="100000"/>
              </a:lnSpc>
              <a:spcBef>
                <a:spcPct val="30000"/>
              </a:spcBef>
              <a:spcAft>
                <a:spcPct val="0"/>
              </a:spcAft>
              <a:buClr>
                <a:schemeClr val="bg2"/>
              </a:buClr>
              <a:buChar char="•"/>
              <a:defRPr sz="2200">
                <a:solidFill>
                  <a:schemeClr val="tx1"/>
                </a:solidFill>
                <a:latin typeface="+mn-lt"/>
                <a:ea typeface="ＭＳ Ｐゴシック" charset="-128"/>
                <a:cs typeface="+mn-cs"/>
              </a:defRPr>
            </a:lvl1pPr>
            <a:lvl2pPr marL="809625" indent="-266700" algn="l" rtl="0" eaLnBrk="1" fontAlgn="base" hangingPunct="1">
              <a:lnSpc>
                <a:spcPct val="110000"/>
              </a:lnSpc>
              <a:spcBef>
                <a:spcPts val="36"/>
              </a:spcBef>
              <a:spcAft>
                <a:spcPct val="0"/>
              </a:spcAft>
              <a:buClr>
                <a:schemeClr val="tx1"/>
              </a:buClr>
              <a:buFont typeface="Arial" charset="0"/>
              <a:buChar char="–"/>
              <a:defRPr sz="20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Clr>
                <a:srgbClr val="B31E3B"/>
              </a:buClr>
              <a:buNone/>
            </a:pPr>
            <a:r>
              <a:rPr lang="en-US" sz="2000" b="1" dirty="0">
                <a:solidFill>
                  <a:srgbClr val="B31E3B"/>
                </a:solidFill>
              </a:rPr>
              <a:t> Hedge accounting</a:t>
            </a:r>
          </a:p>
          <a:p>
            <a:pPr marL="462681" lvl="1" indent="0">
              <a:buClr>
                <a:srgbClr val="5F6062"/>
              </a:buClr>
              <a:buNone/>
            </a:pPr>
            <a:r>
              <a:rPr lang="en-US" sz="1600" dirty="0">
                <a:solidFill>
                  <a:srgbClr val="FFFFFF"/>
                </a:solidFill>
              </a:rPr>
              <a:t>An improved and widely welcomed model that better aligns accounting with risk management</a:t>
            </a:r>
          </a:p>
        </p:txBody>
      </p:sp>
      <p:sp>
        <p:nvSpPr>
          <p:cNvPr id="12" name="Content Placeholder 1"/>
          <p:cNvSpPr txBox="1">
            <a:spLocks/>
          </p:cNvSpPr>
          <p:nvPr/>
        </p:nvSpPr>
        <p:spPr bwMode="gray">
          <a:xfrm>
            <a:off x="8274466" y="886813"/>
            <a:ext cx="255053" cy="1091987"/>
          </a:xfrm>
          <a:prstGeom prst="rect">
            <a:avLst/>
          </a:prstGeom>
          <a:solidFill>
            <a:schemeClr val="bg2"/>
          </a:solidFill>
          <a:ln>
            <a:noFill/>
          </a:ln>
          <a:extLst/>
        </p:spPr>
        <p:txBody>
          <a:bodyPr vert="horz" wrap="square" lIns="0" tIns="0" rIns="0" bIns="0" numCol="1" anchor="t" anchorCtr="0" compatLnSpc="1">
            <a:prstTxWarp prst="textNoShape">
              <a:avLst/>
            </a:prstTxWarp>
          </a:bodyPr>
          <a:lstStyle>
            <a:lvl1pPr marL="266700" indent="-266700" algn="l" rtl="0" eaLnBrk="1" fontAlgn="base" hangingPunct="1">
              <a:lnSpc>
                <a:spcPct val="100000"/>
              </a:lnSpc>
              <a:spcBef>
                <a:spcPct val="30000"/>
              </a:spcBef>
              <a:spcAft>
                <a:spcPct val="0"/>
              </a:spcAft>
              <a:buClr>
                <a:schemeClr val="bg2"/>
              </a:buClr>
              <a:buChar char="•"/>
              <a:defRPr sz="2200">
                <a:solidFill>
                  <a:schemeClr val="tx1"/>
                </a:solidFill>
                <a:latin typeface="+mn-lt"/>
                <a:ea typeface="ＭＳ Ｐゴシック" charset="-128"/>
                <a:cs typeface="+mn-cs"/>
              </a:defRPr>
            </a:lvl1pPr>
            <a:lvl2pPr marL="809625" indent="-266700" algn="l" rtl="0" eaLnBrk="1" fontAlgn="base" hangingPunct="1">
              <a:lnSpc>
                <a:spcPct val="110000"/>
              </a:lnSpc>
              <a:spcBef>
                <a:spcPts val="36"/>
              </a:spcBef>
              <a:spcAft>
                <a:spcPct val="0"/>
              </a:spcAft>
              <a:buClr>
                <a:schemeClr val="tx1"/>
              </a:buClr>
              <a:buFont typeface="Arial" charset="0"/>
              <a:buChar char="–"/>
              <a:defRPr sz="20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Clr>
                <a:srgbClr val="B31E3B"/>
              </a:buClr>
              <a:buNone/>
            </a:pPr>
            <a:endParaRPr lang="en-US" kern="0" dirty="0" smtClean="0">
              <a:solidFill>
                <a:srgbClr val="FFFFFF"/>
              </a:solidFill>
            </a:endParaRPr>
          </a:p>
        </p:txBody>
      </p:sp>
      <p:sp>
        <p:nvSpPr>
          <p:cNvPr id="13" name="Content Placeholder 1"/>
          <p:cNvSpPr txBox="1">
            <a:spLocks/>
          </p:cNvSpPr>
          <p:nvPr/>
        </p:nvSpPr>
        <p:spPr bwMode="gray">
          <a:xfrm>
            <a:off x="8274465" y="2181841"/>
            <a:ext cx="255053" cy="1091987"/>
          </a:xfrm>
          <a:prstGeom prst="rect">
            <a:avLst/>
          </a:prstGeom>
          <a:solidFill>
            <a:schemeClr val="accent1"/>
          </a:solidFill>
          <a:ln>
            <a:noFill/>
          </a:ln>
          <a:extLst/>
        </p:spPr>
        <p:txBody>
          <a:bodyPr vert="horz" wrap="square" lIns="0" tIns="0" rIns="0" bIns="0" numCol="1" anchor="t" anchorCtr="0" compatLnSpc="1">
            <a:prstTxWarp prst="textNoShape">
              <a:avLst/>
            </a:prstTxWarp>
          </a:bodyPr>
          <a:lstStyle>
            <a:lvl1pPr marL="266700" indent="-266700" algn="l" rtl="0" eaLnBrk="1" fontAlgn="base" hangingPunct="1">
              <a:lnSpc>
                <a:spcPct val="100000"/>
              </a:lnSpc>
              <a:spcBef>
                <a:spcPct val="30000"/>
              </a:spcBef>
              <a:spcAft>
                <a:spcPct val="0"/>
              </a:spcAft>
              <a:buClr>
                <a:schemeClr val="bg2"/>
              </a:buClr>
              <a:buChar char="•"/>
              <a:defRPr sz="2200">
                <a:solidFill>
                  <a:schemeClr val="tx1"/>
                </a:solidFill>
                <a:latin typeface="+mn-lt"/>
                <a:ea typeface="ＭＳ Ｐゴシック" charset="-128"/>
                <a:cs typeface="+mn-cs"/>
              </a:defRPr>
            </a:lvl1pPr>
            <a:lvl2pPr marL="809625" indent="-266700" algn="l" rtl="0" eaLnBrk="1" fontAlgn="base" hangingPunct="1">
              <a:lnSpc>
                <a:spcPct val="110000"/>
              </a:lnSpc>
              <a:spcBef>
                <a:spcPts val="36"/>
              </a:spcBef>
              <a:spcAft>
                <a:spcPct val="0"/>
              </a:spcAft>
              <a:buClr>
                <a:schemeClr val="tx1"/>
              </a:buClr>
              <a:buFont typeface="Arial" charset="0"/>
              <a:buChar char="–"/>
              <a:defRPr sz="20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Clr>
                <a:srgbClr val="B31E3B"/>
              </a:buClr>
              <a:buNone/>
            </a:pPr>
            <a:endParaRPr lang="en-US" kern="0" dirty="0" smtClean="0">
              <a:solidFill>
                <a:srgbClr val="FFFFFF"/>
              </a:solidFill>
            </a:endParaRPr>
          </a:p>
        </p:txBody>
      </p:sp>
      <p:sp>
        <p:nvSpPr>
          <p:cNvPr id="14" name="Content Placeholder 1"/>
          <p:cNvSpPr txBox="1">
            <a:spLocks/>
          </p:cNvSpPr>
          <p:nvPr/>
        </p:nvSpPr>
        <p:spPr bwMode="gray">
          <a:xfrm>
            <a:off x="8274464" y="3535879"/>
            <a:ext cx="255053" cy="10919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66700" indent="-266700" algn="l" rtl="0" eaLnBrk="1" fontAlgn="base" hangingPunct="1">
              <a:lnSpc>
                <a:spcPct val="100000"/>
              </a:lnSpc>
              <a:spcBef>
                <a:spcPct val="30000"/>
              </a:spcBef>
              <a:spcAft>
                <a:spcPct val="0"/>
              </a:spcAft>
              <a:buClr>
                <a:schemeClr val="bg2"/>
              </a:buClr>
              <a:buChar char="•"/>
              <a:defRPr sz="2200">
                <a:solidFill>
                  <a:schemeClr val="tx1"/>
                </a:solidFill>
                <a:latin typeface="+mn-lt"/>
                <a:ea typeface="ＭＳ Ｐゴシック" charset="-128"/>
                <a:cs typeface="+mn-cs"/>
              </a:defRPr>
            </a:lvl1pPr>
            <a:lvl2pPr marL="809625" indent="-266700" algn="l" rtl="0" eaLnBrk="1" fontAlgn="base" hangingPunct="1">
              <a:lnSpc>
                <a:spcPct val="110000"/>
              </a:lnSpc>
              <a:spcBef>
                <a:spcPts val="36"/>
              </a:spcBef>
              <a:spcAft>
                <a:spcPct val="0"/>
              </a:spcAft>
              <a:buClr>
                <a:schemeClr val="tx1"/>
              </a:buClr>
              <a:buFont typeface="Arial" charset="0"/>
              <a:buChar char="–"/>
              <a:defRPr sz="2000">
                <a:solidFill>
                  <a:schemeClr val="tx1"/>
                </a:solidFill>
                <a:latin typeface="+mn-lt"/>
                <a:ea typeface="ＭＳ Ｐゴシック" charset="-128"/>
              </a:defRPr>
            </a:lvl2pPr>
            <a:lvl3pPr marL="1343025"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3pPr>
            <a:lvl4pPr marL="18859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4pPr>
            <a:lvl5pPr marL="2419350" indent="-266700" algn="l" rtl="0" eaLnBrk="1" fontAlgn="base" hangingPunct="1">
              <a:lnSpc>
                <a:spcPct val="110000"/>
              </a:lnSpc>
              <a:spcBef>
                <a:spcPct val="0"/>
              </a:spcBef>
              <a:spcAft>
                <a:spcPct val="0"/>
              </a:spcAft>
              <a:buClr>
                <a:schemeClr val="tx1"/>
              </a:buClr>
              <a:buFont typeface="Arial" charset="0"/>
              <a:buChar char="–"/>
              <a:defRPr sz="1800">
                <a:solidFill>
                  <a:schemeClr val="tx1"/>
                </a:solidFill>
                <a:latin typeface="+mn-lt"/>
                <a:ea typeface="ＭＳ Ｐゴシック" charset="-128"/>
              </a:defRPr>
            </a:lvl5pPr>
            <a:lvl6pPr marL="28765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7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09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150" indent="-266700"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a:lstStyle>
          <a:p>
            <a:pPr marL="0" indent="0">
              <a:buClr>
                <a:srgbClr val="B31E3B"/>
              </a:buClr>
              <a:buNone/>
            </a:pPr>
            <a:endParaRPr lang="en-US" kern="0" dirty="0" smtClean="0">
              <a:solidFill>
                <a:srgbClr val="FFFFFF"/>
              </a:solidFill>
            </a:endParaRPr>
          </a:p>
        </p:txBody>
      </p:sp>
    </p:spTree>
    <p:extLst>
      <p:ext uri="{BB962C8B-B14F-4D97-AF65-F5344CB8AC3E}">
        <p14:creationId xmlns:p14="http://schemas.microsoft.com/office/powerpoint/2010/main" val="36044174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49147" y="1653657"/>
            <a:ext cx="7612329" cy="1463278"/>
          </a:xfrm>
        </p:spPr>
        <p:txBody>
          <a:bodyPr/>
          <a:lstStyle/>
          <a:p>
            <a:r>
              <a:rPr lang="en-GB" dirty="0" smtClean="0"/>
              <a:t>Classification and measurement</a:t>
            </a:r>
          </a:p>
        </p:txBody>
      </p:sp>
    </p:spTree>
    <p:extLst>
      <p:ext uri="{BB962C8B-B14F-4D97-AF65-F5344CB8AC3E}">
        <p14:creationId xmlns:p14="http://schemas.microsoft.com/office/powerpoint/2010/main" val="262563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IFRS 9 classification model for assets</a:t>
            </a:r>
            <a:endParaRPr lang="en-GB" dirty="0"/>
          </a:p>
        </p:txBody>
      </p:sp>
      <p:sp>
        <p:nvSpPr>
          <p:cNvPr id="4" name="Slide Number Placeholder 3"/>
          <p:cNvSpPr>
            <a:spLocks noGrp="1"/>
          </p:cNvSpPr>
          <p:nvPr>
            <p:ph type="sldNum" sz="quarter" idx="11"/>
          </p:nvPr>
        </p:nvSpPr>
        <p:spPr/>
        <p:txBody>
          <a:bodyPr/>
          <a:lstStyle/>
          <a:p>
            <a:fld id="{4E0D4674-84A7-4B9E-86D3-6B51B0ED57C5}" type="slidenum">
              <a:rPr lang="en-GB" smtClean="0"/>
              <a:pPr/>
              <a:t>4</a:t>
            </a:fld>
            <a:endParaRPr lang="en-GB"/>
          </a:p>
        </p:txBody>
      </p:sp>
      <p:sp>
        <p:nvSpPr>
          <p:cNvPr id="5" name="Rectangle 4"/>
          <p:cNvSpPr/>
          <p:nvPr/>
        </p:nvSpPr>
        <p:spPr bwMode="gray">
          <a:xfrm>
            <a:off x="450930" y="2247714"/>
            <a:ext cx="2259943" cy="1080120"/>
          </a:xfrm>
          <a:prstGeom prst="rect">
            <a:avLst/>
          </a:prstGeom>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rtlCol="0" anchor="ctr"/>
          <a:lstStyle/>
          <a:p>
            <a:pPr algn="ctr"/>
            <a:r>
              <a:rPr lang="en-GB" sz="1800" dirty="0">
                <a:solidFill>
                  <a:schemeClr val="bg1"/>
                </a:solidFill>
              </a:rPr>
              <a:t>Cash flows are solely payments of principal and interest (SPPI)</a:t>
            </a:r>
          </a:p>
        </p:txBody>
      </p:sp>
      <p:sp>
        <p:nvSpPr>
          <p:cNvPr id="6" name="Rectangle 5"/>
          <p:cNvSpPr/>
          <p:nvPr/>
        </p:nvSpPr>
        <p:spPr bwMode="gray">
          <a:xfrm>
            <a:off x="2910277" y="1005576"/>
            <a:ext cx="1728192" cy="1134126"/>
          </a:xfrm>
          <a:prstGeom prst="rect">
            <a:avLst/>
          </a:prstGeom>
          <a:solidFill>
            <a:schemeClr val="bg2"/>
          </a:solidFill>
          <a:ln>
            <a:noFill/>
          </a:ln>
          <a:effectLst/>
          <a:extLst/>
        </p:spPr>
        <p:txBody>
          <a:bodyPr wrap="square" lIns="77925" tIns="38963" rIns="77925" bIns="38963" rtlCol="0" anchor="ctr"/>
          <a:lstStyle/>
          <a:p>
            <a:pPr algn="ctr"/>
            <a:r>
              <a:rPr lang="en-GB" sz="1900" dirty="0">
                <a:solidFill>
                  <a:schemeClr val="bg1"/>
                </a:solidFill>
              </a:rPr>
              <a:t>Business model = hold to collect</a:t>
            </a:r>
          </a:p>
        </p:txBody>
      </p:sp>
      <p:sp>
        <p:nvSpPr>
          <p:cNvPr id="7" name="Rectangle 6"/>
          <p:cNvSpPr/>
          <p:nvPr/>
        </p:nvSpPr>
        <p:spPr bwMode="gray">
          <a:xfrm>
            <a:off x="4837876" y="1009822"/>
            <a:ext cx="1728192" cy="1134126"/>
          </a:xfrm>
          <a:prstGeom prst="rect">
            <a:avLst/>
          </a:prstGeom>
          <a:solidFill>
            <a:schemeClr val="bg2"/>
          </a:solidFill>
          <a:ln>
            <a:noFill/>
          </a:ln>
          <a:effectLst/>
          <a:extLst/>
        </p:spPr>
        <p:txBody>
          <a:bodyPr wrap="square" lIns="77925" tIns="38963" rIns="77925" bIns="38963" rtlCol="0" anchor="ctr"/>
          <a:lstStyle/>
          <a:p>
            <a:pPr algn="ctr"/>
            <a:r>
              <a:rPr lang="en-GB" sz="1900" dirty="0">
                <a:solidFill>
                  <a:schemeClr val="bg1"/>
                </a:solidFill>
              </a:rPr>
              <a:t>Business model = hold to collect and sell </a:t>
            </a:r>
          </a:p>
        </p:txBody>
      </p:sp>
      <p:sp>
        <p:nvSpPr>
          <p:cNvPr id="8" name="Rectangle 7"/>
          <p:cNvSpPr/>
          <p:nvPr/>
        </p:nvSpPr>
        <p:spPr bwMode="gray">
          <a:xfrm>
            <a:off x="6765475" y="1016902"/>
            <a:ext cx="1661723" cy="1122800"/>
          </a:xfrm>
          <a:prstGeom prst="rect">
            <a:avLst/>
          </a:prstGeom>
          <a:solidFill>
            <a:schemeClr val="bg2"/>
          </a:solidFill>
          <a:ln>
            <a:noFill/>
          </a:ln>
          <a:effectLst/>
          <a:extLst/>
        </p:spPr>
        <p:txBody>
          <a:bodyPr wrap="square" lIns="77925" tIns="38963" rIns="77925" bIns="38963" rtlCol="0" anchor="ctr"/>
          <a:lstStyle/>
          <a:p>
            <a:pPr algn="ctr"/>
            <a:r>
              <a:rPr lang="en-GB" sz="1900" dirty="0">
                <a:solidFill>
                  <a:schemeClr val="bg1"/>
                </a:solidFill>
              </a:rPr>
              <a:t>Other business models</a:t>
            </a:r>
          </a:p>
        </p:txBody>
      </p:sp>
      <p:sp>
        <p:nvSpPr>
          <p:cNvPr id="9" name="Rectangle 8"/>
          <p:cNvSpPr/>
          <p:nvPr/>
        </p:nvSpPr>
        <p:spPr bwMode="gray">
          <a:xfrm>
            <a:off x="449133" y="3442134"/>
            <a:ext cx="2259943" cy="1080120"/>
          </a:xfrm>
          <a:prstGeom prst="rect">
            <a:avLst/>
          </a:prstGeom>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7925" tIns="38963" rIns="77925" bIns="38963" rtlCol="0" anchor="ctr"/>
          <a:lstStyle/>
          <a:p>
            <a:pPr algn="ctr"/>
            <a:r>
              <a:rPr lang="en-GB" sz="1800" dirty="0">
                <a:solidFill>
                  <a:schemeClr val="bg1"/>
                </a:solidFill>
              </a:rPr>
              <a:t>Other types of cash flows</a:t>
            </a:r>
          </a:p>
        </p:txBody>
      </p:sp>
      <p:sp>
        <p:nvSpPr>
          <p:cNvPr id="10" name="Rectangle 9"/>
          <p:cNvSpPr/>
          <p:nvPr/>
        </p:nvSpPr>
        <p:spPr bwMode="gray">
          <a:xfrm>
            <a:off x="2910277" y="2247714"/>
            <a:ext cx="1728192" cy="1080120"/>
          </a:xfrm>
          <a:prstGeom prst="rect">
            <a:avLst/>
          </a:prstGeom>
          <a:solidFill>
            <a:schemeClr val="tx1"/>
          </a:solidFill>
          <a:ln>
            <a:noFill/>
          </a:ln>
          <a:effectLst/>
          <a:extLst/>
        </p:spPr>
        <p:txBody>
          <a:bodyPr wrap="square" lIns="77925" tIns="38963" rIns="77925" bIns="38963" rtlCol="0" anchor="ctr"/>
          <a:lstStyle/>
          <a:p>
            <a:pPr algn="ctr"/>
            <a:r>
              <a:rPr lang="en-GB" dirty="0">
                <a:solidFill>
                  <a:schemeClr val="bg1"/>
                </a:solidFill>
              </a:rPr>
              <a:t>Amortised cost</a:t>
            </a:r>
          </a:p>
        </p:txBody>
      </p:sp>
      <p:sp>
        <p:nvSpPr>
          <p:cNvPr id="11" name="Rectangle 10"/>
          <p:cNvSpPr/>
          <p:nvPr/>
        </p:nvSpPr>
        <p:spPr bwMode="gray">
          <a:xfrm>
            <a:off x="4837876" y="2247714"/>
            <a:ext cx="1728192" cy="1080120"/>
          </a:xfrm>
          <a:prstGeom prst="rect">
            <a:avLst/>
          </a:prstGeom>
          <a:solidFill>
            <a:schemeClr val="tx1"/>
          </a:solidFill>
          <a:ln>
            <a:noFill/>
          </a:ln>
          <a:effectLst/>
          <a:extLst/>
        </p:spPr>
        <p:txBody>
          <a:bodyPr wrap="square" lIns="77925" tIns="38963" rIns="77925" bIns="38963" rtlCol="0" anchor="ctr"/>
          <a:lstStyle/>
          <a:p>
            <a:pPr algn="ctr"/>
            <a:r>
              <a:rPr lang="en-GB" dirty="0">
                <a:solidFill>
                  <a:schemeClr val="bg1"/>
                </a:solidFill>
              </a:rPr>
              <a:t>FVOCI*</a:t>
            </a:r>
          </a:p>
        </p:txBody>
      </p:sp>
      <p:sp>
        <p:nvSpPr>
          <p:cNvPr id="14" name="Rectangle 13"/>
          <p:cNvSpPr/>
          <p:nvPr/>
        </p:nvSpPr>
        <p:spPr bwMode="gray">
          <a:xfrm rot="1926960">
            <a:off x="5886156" y="2247188"/>
            <a:ext cx="864096" cy="324036"/>
          </a:xfrm>
          <a:prstGeom prst="rect">
            <a:avLst/>
          </a:prstGeom>
          <a:noFill/>
          <a:ln>
            <a:noFill/>
          </a:ln>
          <a:effectLst/>
          <a:extLst/>
        </p:spPr>
        <p:txBody>
          <a:bodyPr wrap="square" lIns="77925" tIns="38963" rIns="77925" bIns="38963" rtlCol="0" anchor="ctr"/>
          <a:lstStyle/>
          <a:p>
            <a:pPr algn="ctr"/>
            <a:r>
              <a:rPr lang="en-GB" dirty="0">
                <a:solidFill>
                  <a:srgbClr val="FF0000"/>
                </a:solidFill>
              </a:rPr>
              <a:t>NEW</a:t>
            </a:r>
          </a:p>
        </p:txBody>
      </p:sp>
      <p:sp>
        <p:nvSpPr>
          <p:cNvPr id="15" name="Rectangle 14"/>
          <p:cNvSpPr/>
          <p:nvPr/>
        </p:nvSpPr>
        <p:spPr bwMode="gray">
          <a:xfrm>
            <a:off x="2910277" y="3442134"/>
            <a:ext cx="1728192" cy="1080120"/>
          </a:xfrm>
          <a:prstGeom prst="rect">
            <a:avLst/>
          </a:prstGeom>
          <a:noFill/>
          <a:ln>
            <a:solidFill>
              <a:schemeClr val="tx1"/>
            </a:solidFill>
          </a:ln>
          <a:effectLst/>
          <a:extLst/>
        </p:spPr>
        <p:txBody>
          <a:bodyPr wrap="square" lIns="77925" tIns="38963" rIns="77925" bIns="38963" rtlCol="0" anchor="ctr"/>
          <a:lstStyle/>
          <a:p>
            <a:pPr algn="ctr"/>
            <a:r>
              <a:rPr lang="en-GB" dirty="0">
                <a:solidFill>
                  <a:schemeClr val="accent4"/>
                </a:solidFill>
              </a:rPr>
              <a:t>FVPL</a:t>
            </a:r>
          </a:p>
        </p:txBody>
      </p:sp>
      <p:sp>
        <p:nvSpPr>
          <p:cNvPr id="16" name="Rectangle 15"/>
          <p:cNvSpPr/>
          <p:nvPr/>
        </p:nvSpPr>
        <p:spPr bwMode="gray">
          <a:xfrm>
            <a:off x="4837876" y="3442134"/>
            <a:ext cx="1728192" cy="1080120"/>
          </a:xfrm>
          <a:prstGeom prst="rect">
            <a:avLst/>
          </a:prstGeom>
          <a:noFill/>
          <a:ln>
            <a:solidFill>
              <a:schemeClr val="tx1"/>
            </a:solidFill>
          </a:ln>
          <a:effectLst/>
          <a:extLst/>
        </p:spPr>
        <p:txBody>
          <a:bodyPr wrap="square" lIns="77925" tIns="38963" rIns="77925" bIns="38963" rtlCol="0" anchor="ctr"/>
          <a:lstStyle/>
          <a:p>
            <a:pPr algn="ctr"/>
            <a:r>
              <a:rPr lang="en-GB" dirty="0">
                <a:solidFill>
                  <a:schemeClr val="accent4"/>
                </a:solidFill>
              </a:rPr>
              <a:t>FVPL</a:t>
            </a:r>
          </a:p>
        </p:txBody>
      </p:sp>
      <p:sp>
        <p:nvSpPr>
          <p:cNvPr id="17" name="Rectangle 16"/>
          <p:cNvSpPr/>
          <p:nvPr/>
        </p:nvSpPr>
        <p:spPr bwMode="gray">
          <a:xfrm>
            <a:off x="6796442" y="2247714"/>
            <a:ext cx="1630756" cy="1080120"/>
          </a:xfrm>
          <a:prstGeom prst="rect">
            <a:avLst/>
          </a:prstGeom>
          <a:noFill/>
          <a:ln>
            <a:solidFill>
              <a:schemeClr val="tx1"/>
            </a:solidFill>
          </a:ln>
          <a:effectLst/>
          <a:extLst/>
        </p:spPr>
        <p:txBody>
          <a:bodyPr wrap="square" lIns="77925" tIns="38963" rIns="77925" bIns="38963" rtlCol="0" anchor="ctr"/>
          <a:lstStyle/>
          <a:p>
            <a:pPr algn="ctr"/>
            <a:r>
              <a:rPr lang="en-GB" dirty="0">
                <a:solidFill>
                  <a:schemeClr val="accent4"/>
                </a:solidFill>
              </a:rPr>
              <a:t>FVPL</a:t>
            </a:r>
          </a:p>
        </p:txBody>
      </p:sp>
      <p:sp>
        <p:nvSpPr>
          <p:cNvPr id="18" name="Rectangle 17"/>
          <p:cNvSpPr/>
          <p:nvPr/>
        </p:nvSpPr>
        <p:spPr bwMode="gray">
          <a:xfrm>
            <a:off x="6821854" y="3442134"/>
            <a:ext cx="1605343" cy="1080120"/>
          </a:xfrm>
          <a:prstGeom prst="rect">
            <a:avLst/>
          </a:prstGeom>
          <a:noFill/>
          <a:ln>
            <a:solidFill>
              <a:schemeClr val="tx1"/>
            </a:solidFill>
          </a:ln>
          <a:effectLst/>
          <a:extLst/>
        </p:spPr>
        <p:txBody>
          <a:bodyPr wrap="square" lIns="77925" tIns="38963" rIns="77925" bIns="38963" rtlCol="0" anchor="ctr"/>
          <a:lstStyle/>
          <a:p>
            <a:pPr algn="ctr"/>
            <a:r>
              <a:rPr lang="en-GB" dirty="0">
                <a:solidFill>
                  <a:schemeClr val="accent4"/>
                </a:solidFill>
              </a:rPr>
              <a:t>FVPL</a:t>
            </a:r>
          </a:p>
        </p:txBody>
      </p:sp>
      <p:sp>
        <p:nvSpPr>
          <p:cNvPr id="3" name="TextBox 2"/>
          <p:cNvSpPr txBox="1"/>
          <p:nvPr/>
        </p:nvSpPr>
        <p:spPr>
          <a:xfrm>
            <a:off x="849740" y="4677987"/>
            <a:ext cx="6048672" cy="294131"/>
          </a:xfrm>
          <a:prstGeom prst="rect">
            <a:avLst/>
          </a:prstGeom>
          <a:noFill/>
        </p:spPr>
        <p:txBody>
          <a:bodyPr wrap="square" lIns="77925" tIns="38963" rIns="77925" bIns="38963" rtlCol="0">
            <a:spAutoFit/>
          </a:bodyPr>
          <a:lstStyle/>
          <a:p>
            <a:r>
              <a:rPr lang="en-GB" sz="1400" dirty="0"/>
              <a:t>*Excludes equity investments. Can elect to present FV changes in OCI.</a:t>
            </a:r>
          </a:p>
        </p:txBody>
      </p:sp>
    </p:spTree>
    <p:extLst>
      <p:ext uri="{BB962C8B-B14F-4D97-AF65-F5344CB8AC3E}">
        <p14:creationId xmlns:p14="http://schemas.microsoft.com/office/powerpoint/2010/main" val="40812951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54" y="897564"/>
            <a:ext cx="7844204" cy="3834426"/>
          </a:xfrm>
        </p:spPr>
        <p:txBody>
          <a:bodyPr/>
          <a:lstStyle/>
          <a:p>
            <a:r>
              <a:rPr lang="en-GB" sz="2000" dirty="0"/>
              <a:t>Reflects how financial assets are managed to generate cash flows</a:t>
            </a:r>
          </a:p>
          <a:p>
            <a:r>
              <a:rPr lang="en-GB" sz="2000" dirty="0"/>
              <a:t>Typically observed through activities undertaken to achieve business objective(s) and manage risk</a:t>
            </a:r>
          </a:p>
          <a:p>
            <a:r>
              <a:rPr lang="en-GB" sz="2000" dirty="0"/>
              <a:t>Sales not determinative </a:t>
            </a:r>
          </a:p>
          <a:p>
            <a:pPr lvl="1">
              <a:buClr>
                <a:srgbClr val="5F6062"/>
              </a:buClr>
            </a:pPr>
            <a:r>
              <a:rPr lang="en-GB" sz="1900" dirty="0">
                <a:solidFill>
                  <a:srgbClr val="5F6062"/>
                </a:solidFill>
              </a:rPr>
              <a:t>However, provides source of evidence </a:t>
            </a:r>
          </a:p>
          <a:p>
            <a:pPr>
              <a:buClr>
                <a:srgbClr val="5F6062"/>
              </a:buClr>
            </a:pPr>
            <a:r>
              <a:rPr lang="en-GB" sz="2200" dirty="0"/>
              <a:t>Business model assessment includes expectations about future</a:t>
            </a:r>
          </a:p>
          <a:p>
            <a:pPr lvl="1">
              <a:buClr>
                <a:srgbClr val="5F6062"/>
              </a:buClr>
            </a:pPr>
            <a:r>
              <a:rPr lang="en-GB" sz="1900" dirty="0">
                <a:solidFill>
                  <a:srgbClr val="5F6062"/>
                </a:solidFill>
              </a:rPr>
              <a:t>Don’t consider worst-case scenarios</a:t>
            </a:r>
          </a:p>
          <a:p>
            <a:endParaRPr lang="en-GB" sz="2000" dirty="0"/>
          </a:p>
          <a:p>
            <a:endParaRPr lang="en-GB" sz="2000" dirty="0"/>
          </a:p>
          <a:p>
            <a:endParaRPr lang="en-GB" sz="2000" dirty="0"/>
          </a:p>
          <a:p>
            <a:endParaRPr lang="en-GB" sz="1700" dirty="0"/>
          </a:p>
        </p:txBody>
      </p:sp>
      <p:sp>
        <p:nvSpPr>
          <p:cNvPr id="3" name="Title 2"/>
          <p:cNvSpPr>
            <a:spLocks noGrp="1"/>
          </p:cNvSpPr>
          <p:nvPr>
            <p:ph type="title"/>
          </p:nvPr>
        </p:nvSpPr>
        <p:spPr/>
        <p:txBody>
          <a:bodyPr/>
          <a:lstStyle/>
          <a:p>
            <a:r>
              <a:rPr lang="en-GB" dirty="0" smtClean="0"/>
              <a:t>Clarification to business model</a:t>
            </a:r>
            <a:endParaRPr lang="en-GB" dirty="0"/>
          </a:p>
        </p:txBody>
      </p:sp>
      <p:sp>
        <p:nvSpPr>
          <p:cNvPr id="5" name="Slide Number Placeholder 4"/>
          <p:cNvSpPr>
            <a:spLocks noGrp="1"/>
          </p:cNvSpPr>
          <p:nvPr>
            <p:ph type="sldNum" sz="quarter" idx="11"/>
          </p:nvPr>
        </p:nvSpPr>
        <p:spPr/>
        <p:txBody>
          <a:bodyPr/>
          <a:lstStyle/>
          <a:p>
            <a:fld id="{EDA62B69-D284-4E23-9676-1FE14B90795F}" type="slidenum">
              <a:rPr lang="en-GB" smtClean="0"/>
              <a:pPr/>
              <a:t>5</a:t>
            </a:fld>
            <a:endParaRPr lang="en-GB"/>
          </a:p>
        </p:txBody>
      </p:sp>
    </p:spTree>
    <p:extLst>
      <p:ext uri="{BB962C8B-B14F-4D97-AF65-F5344CB8AC3E}">
        <p14:creationId xmlns:p14="http://schemas.microsoft.com/office/powerpoint/2010/main" val="230879566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454" y="951570"/>
            <a:ext cx="7844204" cy="3186354"/>
          </a:xfrm>
        </p:spPr>
        <p:txBody>
          <a:bodyPr/>
          <a:lstStyle/>
          <a:p>
            <a:r>
              <a:rPr lang="en-GB" sz="2000" dirty="0"/>
              <a:t>Clarified principal and interest concept </a:t>
            </a:r>
          </a:p>
          <a:p>
            <a:pPr lvl="1"/>
            <a:r>
              <a:rPr lang="en-GB" sz="1900" dirty="0"/>
              <a:t>More aligned with what is commonly viewed as ‘simple instruments’</a:t>
            </a:r>
          </a:p>
          <a:p>
            <a:r>
              <a:rPr lang="en-GB" sz="2000" dirty="0"/>
              <a:t>Interest – not only time value and credit risk</a:t>
            </a:r>
          </a:p>
          <a:p>
            <a:pPr lvl="1"/>
            <a:r>
              <a:rPr lang="en-GB" sz="1900" dirty="0"/>
              <a:t>Notion of a basic lending arrangement</a:t>
            </a:r>
          </a:p>
          <a:p>
            <a:r>
              <a:rPr lang="en-GB" sz="2000" dirty="0"/>
              <a:t>Exception for regulated rates </a:t>
            </a:r>
          </a:p>
          <a:p>
            <a:r>
              <a:rPr lang="en-GB" sz="2000" dirty="0"/>
              <a:t>‘Principal’ = amount transferred by holder (fair value)</a:t>
            </a:r>
          </a:p>
          <a:p>
            <a:r>
              <a:rPr lang="en-GB" sz="2000" dirty="0"/>
              <a:t>Test for a modified economic relationship</a:t>
            </a:r>
          </a:p>
          <a:p>
            <a:pPr lvl="1"/>
            <a:r>
              <a:rPr lang="en-GB" sz="1900" dirty="0"/>
              <a:t>Now ‘significant’ rather than ‘insignificant’ difference compared to benchmark</a:t>
            </a:r>
          </a:p>
          <a:p>
            <a:pPr lvl="1"/>
            <a:r>
              <a:rPr lang="en-GB" sz="1900" dirty="0"/>
              <a:t>Qualitative or quantitative</a:t>
            </a:r>
          </a:p>
          <a:p>
            <a:pPr lvl="1"/>
            <a:endParaRPr lang="en-GB" sz="2000" dirty="0"/>
          </a:p>
          <a:p>
            <a:pPr lvl="1"/>
            <a:endParaRPr lang="en-GB" sz="1900" dirty="0"/>
          </a:p>
        </p:txBody>
      </p:sp>
      <p:sp>
        <p:nvSpPr>
          <p:cNvPr id="3" name="Title 2"/>
          <p:cNvSpPr>
            <a:spLocks noGrp="1"/>
          </p:cNvSpPr>
          <p:nvPr>
            <p:ph type="title"/>
          </p:nvPr>
        </p:nvSpPr>
        <p:spPr/>
        <p:txBody>
          <a:bodyPr/>
          <a:lstStyle/>
          <a:p>
            <a:r>
              <a:rPr lang="en-GB" dirty="0" smtClean="0"/>
              <a:t>Clarifications to cash flow characteristics</a:t>
            </a:r>
            <a:endParaRPr lang="en-GB" dirty="0"/>
          </a:p>
        </p:txBody>
      </p:sp>
      <p:sp>
        <p:nvSpPr>
          <p:cNvPr id="5" name="Slide Number Placeholder 4"/>
          <p:cNvSpPr>
            <a:spLocks noGrp="1"/>
          </p:cNvSpPr>
          <p:nvPr>
            <p:ph type="sldNum" sz="quarter" idx="11"/>
          </p:nvPr>
        </p:nvSpPr>
        <p:spPr/>
        <p:txBody>
          <a:bodyPr/>
          <a:lstStyle/>
          <a:p>
            <a:fld id="{EDA62B69-D284-4E23-9676-1FE14B90795F}" type="slidenum">
              <a:rPr lang="en-GB" smtClean="0"/>
              <a:pPr/>
              <a:t>6</a:t>
            </a:fld>
            <a:endParaRPr lang="en-GB"/>
          </a:p>
        </p:txBody>
      </p:sp>
    </p:spTree>
    <p:extLst>
      <p:ext uri="{BB962C8B-B14F-4D97-AF65-F5344CB8AC3E}">
        <p14:creationId xmlns:p14="http://schemas.microsoft.com/office/powerpoint/2010/main" val="40014813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633142" indent="-243516" eaLnBrk="0" hangingPunct="0">
              <a:defRPr>
                <a:solidFill>
                  <a:schemeClr val="tx1"/>
                </a:solidFill>
                <a:latin typeface="Arial" charset="0"/>
              </a:defRPr>
            </a:lvl2pPr>
            <a:lvl3pPr marL="974065" indent="-194813" eaLnBrk="0" hangingPunct="0">
              <a:defRPr>
                <a:solidFill>
                  <a:schemeClr val="tx1"/>
                </a:solidFill>
                <a:latin typeface="Arial" charset="0"/>
              </a:defRPr>
            </a:lvl3pPr>
            <a:lvl4pPr marL="1363690" indent="-194813" eaLnBrk="0" hangingPunct="0">
              <a:defRPr>
                <a:solidFill>
                  <a:schemeClr val="tx1"/>
                </a:solidFill>
                <a:latin typeface="Arial" charset="0"/>
              </a:defRPr>
            </a:lvl4pPr>
            <a:lvl5pPr marL="1753316" indent="-194813" eaLnBrk="0" hangingPunct="0">
              <a:defRPr>
                <a:solidFill>
                  <a:schemeClr val="tx1"/>
                </a:solidFill>
                <a:latin typeface="Arial" charset="0"/>
              </a:defRPr>
            </a:lvl5pPr>
            <a:lvl6pPr marL="2142942" indent="-194813" eaLnBrk="0" fontAlgn="base" hangingPunct="0">
              <a:spcBef>
                <a:spcPct val="0"/>
              </a:spcBef>
              <a:spcAft>
                <a:spcPct val="0"/>
              </a:spcAft>
              <a:defRPr>
                <a:solidFill>
                  <a:schemeClr val="tx1"/>
                </a:solidFill>
                <a:latin typeface="Arial" charset="0"/>
              </a:defRPr>
            </a:lvl6pPr>
            <a:lvl7pPr marL="2532568" indent="-194813" eaLnBrk="0" fontAlgn="base" hangingPunct="0">
              <a:spcBef>
                <a:spcPct val="0"/>
              </a:spcBef>
              <a:spcAft>
                <a:spcPct val="0"/>
              </a:spcAft>
              <a:defRPr>
                <a:solidFill>
                  <a:schemeClr val="tx1"/>
                </a:solidFill>
                <a:latin typeface="Arial" charset="0"/>
              </a:defRPr>
            </a:lvl7pPr>
            <a:lvl8pPr marL="2922194" indent="-194813" eaLnBrk="0" fontAlgn="base" hangingPunct="0">
              <a:spcBef>
                <a:spcPct val="0"/>
              </a:spcBef>
              <a:spcAft>
                <a:spcPct val="0"/>
              </a:spcAft>
              <a:defRPr>
                <a:solidFill>
                  <a:schemeClr val="tx1"/>
                </a:solidFill>
                <a:latin typeface="Arial" charset="0"/>
              </a:defRPr>
            </a:lvl8pPr>
            <a:lvl9pPr marL="3311820" indent="-194813" eaLnBrk="0" fontAlgn="base" hangingPunct="0">
              <a:spcBef>
                <a:spcPct val="0"/>
              </a:spcBef>
              <a:spcAft>
                <a:spcPct val="0"/>
              </a:spcAft>
              <a:defRPr>
                <a:solidFill>
                  <a:schemeClr val="tx1"/>
                </a:solidFill>
                <a:latin typeface="Arial" charset="0"/>
              </a:defRPr>
            </a:lvl9pPr>
          </a:lstStyle>
          <a:p>
            <a:pPr eaLnBrk="1" hangingPunct="1"/>
            <a:fld id="{5C136B9E-C71B-470D-926E-30A081F38FB1}" type="slidenum">
              <a:rPr lang="en-GB" smtClean="0">
                <a:solidFill>
                  <a:schemeClr val="bg1"/>
                </a:solidFill>
              </a:rPr>
              <a:pPr eaLnBrk="1" hangingPunct="1"/>
              <a:t>7</a:t>
            </a:fld>
            <a:endParaRPr lang="en-GB" dirty="0" smtClean="0">
              <a:solidFill>
                <a:schemeClr val="bg1"/>
              </a:solidFill>
            </a:endParaRPr>
          </a:p>
        </p:txBody>
      </p:sp>
      <p:sp>
        <p:nvSpPr>
          <p:cNvPr id="28675" name="Rectangle 2"/>
          <p:cNvSpPr>
            <a:spLocks noGrp="1" noChangeArrowheads="1"/>
          </p:cNvSpPr>
          <p:nvPr>
            <p:ph type="title"/>
          </p:nvPr>
        </p:nvSpPr>
        <p:spPr>
          <a:xfrm>
            <a:off x="716573" y="195486"/>
            <a:ext cx="7180385" cy="594122"/>
          </a:xfrm>
        </p:spPr>
        <p:txBody>
          <a:bodyPr/>
          <a:lstStyle/>
          <a:p>
            <a:r>
              <a:rPr lang="en-GB" dirty="0" smtClean="0"/>
              <a:t>Financial liabilities – ‘own credit’ </a:t>
            </a:r>
            <a:r>
              <a:rPr lang="en-GB" dirty="0"/>
              <a:t/>
            </a:r>
            <a:br>
              <a:rPr lang="en-GB" dirty="0"/>
            </a:br>
            <a:r>
              <a:rPr lang="en-GB" sz="1500" dirty="0"/>
              <a:t>designated under fair value option (FVO)</a:t>
            </a:r>
            <a:endParaRPr lang="en-GB" dirty="0" smtClean="0"/>
          </a:p>
        </p:txBody>
      </p:sp>
      <p:sp>
        <p:nvSpPr>
          <p:cNvPr id="28703" name="Text Box 36"/>
          <p:cNvSpPr txBox="1">
            <a:spLocks noChangeArrowheads="1"/>
          </p:cNvSpPr>
          <p:nvPr/>
        </p:nvSpPr>
        <p:spPr bwMode="auto">
          <a:xfrm>
            <a:off x="498231" y="4152905"/>
            <a:ext cx="3276600" cy="38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GB" dirty="0"/>
          </a:p>
        </p:txBody>
      </p:sp>
      <p:sp>
        <p:nvSpPr>
          <p:cNvPr id="28704" name="Text Box 37"/>
          <p:cNvSpPr txBox="1">
            <a:spLocks noChangeArrowheads="1"/>
          </p:cNvSpPr>
          <p:nvPr/>
        </p:nvSpPr>
        <p:spPr bwMode="auto">
          <a:xfrm>
            <a:off x="4455230" y="2753305"/>
            <a:ext cx="3408485" cy="29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cs typeface="Arial" charset="0"/>
              </a:rPr>
              <a:t>* Not recycled</a:t>
            </a:r>
          </a:p>
        </p:txBody>
      </p:sp>
      <p:sp>
        <p:nvSpPr>
          <p:cNvPr id="2" name="TextBox 1"/>
          <p:cNvSpPr txBox="1"/>
          <p:nvPr/>
        </p:nvSpPr>
        <p:spPr>
          <a:xfrm>
            <a:off x="1780305" y="4569977"/>
            <a:ext cx="7729560" cy="386464"/>
          </a:xfrm>
          <a:prstGeom prst="rect">
            <a:avLst/>
          </a:prstGeom>
          <a:noFill/>
        </p:spPr>
        <p:txBody>
          <a:bodyPr wrap="square" lIns="77925" tIns="38963" rIns="77925" bIns="38963" rtlCol="0">
            <a:spAutoFit/>
          </a:bodyPr>
          <a:lstStyle/>
          <a:p>
            <a:r>
              <a:rPr lang="en-GB" dirty="0" smtClean="0"/>
              <a:t>  </a:t>
            </a:r>
            <a:endParaRPr lang="en-GB" dirty="0"/>
          </a:p>
        </p:txBody>
      </p:sp>
      <p:graphicFrame>
        <p:nvGraphicFramePr>
          <p:cNvPr id="11" name="Table 10"/>
          <p:cNvGraphicFramePr>
            <a:graphicFrameLocks noGrp="1"/>
          </p:cNvGraphicFramePr>
          <p:nvPr>
            <p:extLst>
              <p:ext uri="{D42A27DB-BD31-4B8C-83A1-F6EECF244321}">
                <p14:modId xmlns:p14="http://schemas.microsoft.com/office/powerpoint/2010/main" val="2133837013"/>
              </p:ext>
            </p:extLst>
          </p:nvPr>
        </p:nvGraphicFramePr>
        <p:xfrm>
          <a:off x="1580902" y="864822"/>
          <a:ext cx="5982202" cy="1896863"/>
        </p:xfrm>
        <a:graphic>
          <a:graphicData uri="http://schemas.openxmlformats.org/drawingml/2006/table">
            <a:tbl>
              <a:tblPr/>
              <a:tblGrid>
                <a:gridCol w="1861129"/>
                <a:gridCol w="994716"/>
                <a:gridCol w="1265227"/>
                <a:gridCol w="1861130"/>
              </a:tblGrid>
              <a:tr h="323363">
                <a:tc gridSpan="4">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r>
                        <a:rPr kumimoji="0" lang="en-US" sz="1700" b="1" i="0" u="none" strike="noStrike" cap="none" normalizeH="0" baseline="0" dirty="0" smtClean="0">
                          <a:ln>
                            <a:noFill/>
                          </a:ln>
                          <a:solidFill>
                            <a:schemeClr val="bg1"/>
                          </a:solidFill>
                          <a:effectLst/>
                          <a:latin typeface="Arial" charset="0"/>
                        </a:rPr>
                        <a:t>Financial statements – IFRS 9</a:t>
                      </a: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endParaRPr kumimoji="0" lang="en-US" sz="2200" b="0" i="0" u="none" strike="noStrike" cap="none" normalizeH="0" baseline="0" dirty="0" smtClean="0">
                        <a:ln>
                          <a:noFill/>
                        </a:ln>
                        <a:solidFill>
                          <a:schemeClr val="bg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3766"/>
                    </a:solidFill>
                  </a:tcPr>
                </a:tc>
                <a:tc hMerge="1">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endParaRPr kumimoji="0" lang="en-US" sz="2200" b="0" i="0" u="none" strike="noStrike" cap="none" normalizeH="0" baseline="0" dirty="0" smtClean="0">
                        <a:ln>
                          <a:noFill/>
                        </a:ln>
                        <a:solidFill>
                          <a:schemeClr val="bg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3766"/>
                    </a:solidFill>
                  </a:tcPr>
                </a:tc>
                <a:tc hMerge="1">
                  <a:txBody>
                    <a:bodyPr/>
                    <a:lstStyle/>
                    <a:p>
                      <a:endParaRPr lang="en-GB"/>
                    </a:p>
                  </a:txBody>
                  <a:tcPr/>
                </a:tc>
              </a:tr>
              <a:tr h="274301">
                <a:tc gridSpan="2">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r>
                        <a:rPr kumimoji="0" lang="en-GB" sz="1400" b="0" i="1" u="none" strike="noStrike" cap="none" normalizeH="0" baseline="0" dirty="0" smtClean="0">
                          <a:ln>
                            <a:noFill/>
                          </a:ln>
                          <a:solidFill>
                            <a:schemeClr val="bg1"/>
                          </a:solidFill>
                          <a:effectLst/>
                          <a:latin typeface="Arial" charset="0"/>
                        </a:rPr>
                        <a:t>Balance sheet</a:t>
                      </a:r>
                      <a:endParaRPr kumimoji="0" lang="en-US" sz="1400" b="0" i="1" u="none" strike="noStrike" cap="none" normalizeH="0" baseline="0" dirty="0" smtClean="0">
                        <a:ln>
                          <a:noFill/>
                        </a:ln>
                        <a:solidFill>
                          <a:schemeClr val="bg1"/>
                        </a:solidFill>
                        <a:effectLst/>
                        <a:latin typeface="Arial" charset="0"/>
                      </a:endParaRP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l" defTabSz="914400" rtl="0" eaLnBrk="0" fontAlgn="base" latinLnBrk="0" hangingPunct="0">
                        <a:lnSpc>
                          <a:spcPct val="100000"/>
                        </a:lnSpc>
                        <a:spcBef>
                          <a:spcPts val="1200"/>
                        </a:spcBef>
                        <a:spcAft>
                          <a:spcPct val="0"/>
                        </a:spcAft>
                        <a:buClr>
                          <a:schemeClr val="bg2"/>
                        </a:buClr>
                        <a:buSzTx/>
                        <a:buFontTx/>
                        <a:buNone/>
                        <a:tabLst/>
                      </a:pPr>
                      <a:endParaRPr kumimoji="0" lang="en-US" sz="2200" b="0" i="0" u="none" strike="noStrike" cap="none" normalizeH="0" baseline="0" dirty="0" smtClean="0">
                        <a:ln>
                          <a:noFill/>
                        </a:ln>
                        <a:solidFill>
                          <a:schemeClr val="bg1"/>
                        </a:solidFill>
                        <a:effectLst/>
                        <a:latin typeface="Arial" charset="0"/>
                      </a:endParaRPr>
                    </a:p>
                  </a:txBody>
                  <a:tcPr marT="45707" marB="457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3766"/>
                    </a:solidFill>
                  </a:tcPr>
                </a:tc>
                <a:tc gridSpan="2">
                  <a:txBody>
                    <a:bodyPr/>
                    <a:lstStyle/>
                    <a:p>
                      <a:pPr marL="0" marR="0" lvl="0" indent="0" algn="ctr" defTabSz="914400" rtl="0" eaLnBrk="0" fontAlgn="base" latinLnBrk="0" hangingPunct="0">
                        <a:lnSpc>
                          <a:spcPct val="100000"/>
                        </a:lnSpc>
                        <a:spcBef>
                          <a:spcPts val="1200"/>
                        </a:spcBef>
                        <a:spcAft>
                          <a:spcPct val="0"/>
                        </a:spcAft>
                        <a:buClr>
                          <a:schemeClr val="bg2"/>
                        </a:buClr>
                        <a:buSzTx/>
                        <a:buFontTx/>
                        <a:buNone/>
                        <a:tabLst/>
                      </a:pPr>
                      <a:r>
                        <a:rPr kumimoji="0" lang="en-US" sz="1400" b="0" i="1" u="none" strike="noStrike" cap="none" normalizeH="0" baseline="0" dirty="0" smtClean="0">
                          <a:ln>
                            <a:noFill/>
                          </a:ln>
                          <a:solidFill>
                            <a:schemeClr val="bg1"/>
                          </a:solidFill>
                          <a:effectLst/>
                          <a:latin typeface="Arial" charset="0"/>
                        </a:rPr>
                        <a:t>P&amp;L</a:t>
                      </a: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490872">
                <a:tc>
                  <a:txBody>
                    <a:bodyPr/>
                    <a:lstStyle/>
                    <a:p>
                      <a:pPr marL="0" marR="0" lvl="0" indent="0" algn="l" defTabSz="914400" rtl="0" eaLnBrk="0" fontAlgn="base" latinLnBrk="0" hangingPunct="0">
                        <a:lnSpc>
                          <a:spcPct val="100000"/>
                        </a:lnSpc>
                        <a:spcBef>
                          <a:spcPts val="0"/>
                        </a:spcBef>
                        <a:spcAft>
                          <a:spcPct val="0"/>
                        </a:spcAft>
                        <a:buClr>
                          <a:schemeClr val="bg2"/>
                        </a:buClr>
                        <a:buSzTx/>
                        <a:buFontTx/>
                        <a:buNone/>
                        <a:tabLst/>
                      </a:pPr>
                      <a:r>
                        <a:rPr kumimoji="0" lang="en-GB" sz="1200" b="0" i="0" u="none" strike="noStrike" cap="none" normalizeH="0" baseline="0" dirty="0" smtClean="0">
                          <a:ln>
                            <a:noFill/>
                          </a:ln>
                          <a:solidFill>
                            <a:srgbClr val="47484A"/>
                          </a:solidFill>
                          <a:effectLst/>
                          <a:latin typeface="Arial" charset="0"/>
                        </a:rPr>
                        <a:t>Financial liabilities –FVO </a:t>
                      </a: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pPr>
                      <a:r>
                        <a:rPr kumimoji="0" lang="en-US" sz="1200" b="0" i="0" u="none" strike="noStrike" cap="none" normalizeH="0" baseline="0" dirty="0" smtClean="0">
                          <a:ln>
                            <a:noFill/>
                          </a:ln>
                          <a:solidFill>
                            <a:srgbClr val="47484A"/>
                          </a:solidFill>
                          <a:effectLst/>
                          <a:latin typeface="Arial" charset="0"/>
                        </a:rPr>
                        <a:t> Full FV</a:t>
                      </a:r>
                    </a:p>
                    <a:p>
                      <a:pPr marL="0" marR="0" lvl="0" indent="0" algn="ctr" defTabSz="914400" rtl="0" eaLnBrk="0" fontAlgn="base" latinLnBrk="0" hangingPunct="0">
                        <a:lnSpc>
                          <a:spcPct val="100000"/>
                        </a:lnSpc>
                        <a:spcBef>
                          <a:spcPts val="0"/>
                        </a:spcBef>
                        <a:spcAft>
                          <a:spcPct val="0"/>
                        </a:spcAft>
                        <a:buClr>
                          <a:schemeClr val="bg2"/>
                        </a:buClr>
                        <a:buSzTx/>
                        <a:buFontTx/>
                        <a:buNone/>
                        <a:tabLst/>
                      </a:pP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1200"/>
                        </a:spcBef>
                        <a:spcAft>
                          <a:spcPct val="0"/>
                        </a:spcAft>
                        <a:buClr>
                          <a:schemeClr val="bg2"/>
                        </a:buClr>
                        <a:buSzTx/>
                        <a:buFontTx/>
                        <a:buNone/>
                        <a:tabLst/>
                      </a:pPr>
                      <a:r>
                        <a:rPr kumimoji="0" lang="en-GB" sz="1200" b="0" i="0" u="none" strike="noStrike" cap="none" normalizeH="0" baseline="0" dirty="0" smtClean="0">
                          <a:ln>
                            <a:noFill/>
                          </a:ln>
                          <a:solidFill>
                            <a:srgbClr val="47484A"/>
                          </a:solidFill>
                          <a:effectLst/>
                          <a:latin typeface="Arial" charset="0"/>
                        </a:rPr>
                        <a:t>Gain or loss</a:t>
                      </a: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defRPr/>
                      </a:pPr>
                      <a:r>
                        <a:rPr kumimoji="0" lang="en-US" sz="1200" b="0" i="0" u="none" strike="noStrike" cap="none" normalizeH="0" baseline="0" dirty="0" smtClean="0">
                          <a:ln>
                            <a:noFill/>
                          </a:ln>
                          <a:solidFill>
                            <a:srgbClr val="47484A"/>
                          </a:solidFill>
                          <a:effectLst/>
                          <a:latin typeface="Arial" charset="0"/>
                        </a:rPr>
                        <a:t>all FV ∆ </a:t>
                      </a:r>
                    </a:p>
                    <a:p>
                      <a:pPr marL="0" marR="0" lvl="0" indent="0" algn="ctr" defTabSz="914400" rtl="0" eaLnBrk="0" fontAlgn="base" latinLnBrk="0" hangingPunct="0">
                        <a:lnSpc>
                          <a:spcPct val="100000"/>
                        </a:lnSpc>
                        <a:spcBef>
                          <a:spcPts val="0"/>
                        </a:spcBef>
                        <a:spcAft>
                          <a:spcPct val="0"/>
                        </a:spcAft>
                        <a:buClr>
                          <a:schemeClr val="bg2"/>
                        </a:buClr>
                        <a:buSzTx/>
                        <a:buFontTx/>
                        <a:buNone/>
                        <a:tabLst/>
                        <a:defRPr/>
                      </a:pPr>
                      <a:r>
                        <a:rPr kumimoji="0" lang="en-US" sz="1200" b="0" i="0" u="none" strike="noStrike" cap="none" normalizeH="0" baseline="0" dirty="0" smtClean="0">
                          <a:ln>
                            <a:noFill/>
                          </a:ln>
                          <a:solidFill>
                            <a:srgbClr val="47484A"/>
                          </a:solidFill>
                          <a:effectLst/>
                          <a:latin typeface="Arial" charset="0"/>
                        </a:rPr>
                        <a:t>except own credit</a:t>
                      </a: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165">
                <a:tc>
                  <a:txBody>
                    <a:bodyPr/>
                    <a:lstStyle/>
                    <a:p>
                      <a:endParaRPr lang="en-GB" sz="1400" dirty="0"/>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endParaRPr lang="en-GB" sz="1400" dirty="0"/>
                    </a:p>
                  </a:txBody>
                  <a:tcPr marL="84406" marR="84406" marT="34280" marB="3428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pPr>
                      <a:r>
                        <a:rPr kumimoji="0" lang="en-US" sz="1200" b="0" i="1" u="none" strike="noStrike" cap="none" normalizeH="0" baseline="0" dirty="0" smtClean="0">
                          <a:ln>
                            <a:noFill/>
                          </a:ln>
                          <a:solidFill>
                            <a:schemeClr val="bg1"/>
                          </a:solidFill>
                          <a:effectLst/>
                          <a:latin typeface="Arial" charset="0"/>
                        </a:rPr>
                        <a:t>OCI</a:t>
                      </a:r>
                    </a:p>
                  </a:txBody>
                  <a:tcPr marL="84406" marR="84406" marT="34280" marB="342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GB"/>
                    </a:p>
                  </a:txBody>
                  <a:tcPr/>
                </a:tc>
              </a:tr>
              <a:tr h="514511">
                <a:tc>
                  <a:txBody>
                    <a:bodyPr/>
                    <a:lstStyle/>
                    <a:p>
                      <a:pPr marL="0" marR="0" lvl="0" indent="0" algn="l" defTabSz="914400" rtl="0" eaLnBrk="0" fontAlgn="base" latinLnBrk="0" hangingPunct="0">
                        <a:lnSpc>
                          <a:spcPct val="100000"/>
                        </a:lnSpc>
                        <a:spcBef>
                          <a:spcPts val="0"/>
                        </a:spcBef>
                        <a:spcAft>
                          <a:spcPct val="0"/>
                        </a:spcAft>
                        <a:buClr>
                          <a:schemeClr val="bg2"/>
                        </a:buClr>
                        <a:buSzTx/>
                        <a:buFontTx/>
                        <a:buNone/>
                        <a:tabLst/>
                      </a:pP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pPr>
                      <a:endParaRPr kumimoji="0" lang="en-US" sz="1200" b="0" i="0" u="none" strike="noStrike" cap="none" normalizeH="0" baseline="0" dirty="0" smtClean="0">
                        <a:ln>
                          <a:noFill/>
                        </a:ln>
                        <a:solidFill>
                          <a:srgbClr val="47484A"/>
                        </a:solidFill>
                        <a:effectLst/>
                        <a:latin typeface="Arial" charset="0"/>
                      </a:endParaRP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
                          <a:schemeClr val="bg2"/>
                        </a:buClr>
                        <a:buSzTx/>
                        <a:buFontTx/>
                        <a:buNone/>
                        <a:tabLst/>
                      </a:pPr>
                      <a:r>
                        <a:rPr kumimoji="0" lang="en-US" sz="1200" b="0" i="0" u="none" strike="noStrike" cap="none" normalizeH="0" baseline="0" dirty="0" smtClean="0">
                          <a:ln>
                            <a:noFill/>
                          </a:ln>
                          <a:solidFill>
                            <a:srgbClr val="47484A"/>
                          </a:solidFill>
                          <a:effectLst/>
                          <a:latin typeface="Arial" charset="0"/>
                        </a:rPr>
                        <a:t>Gain or loss</a:t>
                      </a:r>
                    </a:p>
                  </a:txBody>
                  <a:tcPr marL="84406" marR="84406" marT="34280" marB="34280" anchor="ctr" horzOverflow="overflow">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0"/>
                        </a:spcBef>
                        <a:spcAft>
                          <a:spcPct val="0"/>
                        </a:spcAft>
                        <a:buClr>
                          <a:schemeClr val="bg2"/>
                        </a:buClr>
                        <a:buSzTx/>
                        <a:buFontTx/>
                        <a:buNone/>
                        <a:tabLst/>
                        <a:defRPr/>
                      </a:pPr>
                      <a:r>
                        <a:rPr kumimoji="0" lang="en-US" sz="1200" b="0" i="0" u="none" strike="noStrike" cap="none" normalizeH="0" baseline="0" dirty="0" smtClean="0">
                          <a:ln>
                            <a:noFill/>
                          </a:ln>
                          <a:solidFill>
                            <a:srgbClr val="47484A"/>
                          </a:solidFill>
                          <a:effectLst/>
                          <a:latin typeface="Arial" charset="0"/>
                        </a:rPr>
                        <a:t>FV ∆ </a:t>
                      </a:r>
                    </a:p>
                    <a:p>
                      <a:pPr marL="0" marR="0" lvl="0" indent="0" algn="ctr" defTabSz="914400" rtl="0" eaLnBrk="0" fontAlgn="base" latinLnBrk="0" hangingPunct="0">
                        <a:lnSpc>
                          <a:spcPct val="100000"/>
                        </a:lnSpc>
                        <a:spcBef>
                          <a:spcPts val="0"/>
                        </a:spcBef>
                        <a:spcAft>
                          <a:spcPct val="0"/>
                        </a:spcAft>
                        <a:buClr>
                          <a:schemeClr val="bg2"/>
                        </a:buClr>
                        <a:buSzTx/>
                        <a:buFontTx/>
                        <a:buNone/>
                        <a:tabLst/>
                        <a:defRPr/>
                      </a:pPr>
                      <a:r>
                        <a:rPr kumimoji="0" lang="en-US" sz="1200" b="0" i="0" u="none" strike="noStrike" cap="none" normalizeH="0" baseline="0" dirty="0" smtClean="0">
                          <a:ln>
                            <a:noFill/>
                          </a:ln>
                          <a:solidFill>
                            <a:srgbClr val="47484A"/>
                          </a:solidFill>
                          <a:effectLst/>
                          <a:latin typeface="Arial" charset="0"/>
                        </a:rPr>
                        <a:t>due to ‘own credit’*</a:t>
                      </a:r>
                    </a:p>
                  </a:txBody>
                  <a:tcPr marL="84406" marR="84406" marT="34280" marB="34280" anchor="ctr" horzOverflow="overflow">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Content Placeholder 3"/>
          <p:cNvSpPr>
            <a:spLocks noGrp="1"/>
          </p:cNvSpPr>
          <p:nvPr>
            <p:ph sz="quarter" idx="3"/>
          </p:nvPr>
        </p:nvSpPr>
        <p:spPr>
          <a:xfrm>
            <a:off x="498231" y="3061692"/>
            <a:ext cx="8394249" cy="1549409"/>
          </a:xfrm>
        </p:spPr>
        <p:txBody>
          <a:bodyPr/>
          <a:lstStyle/>
          <a:p>
            <a:r>
              <a:rPr lang="en-GB" sz="1700" dirty="0"/>
              <a:t>Otherwise, </a:t>
            </a:r>
            <a:r>
              <a:rPr lang="en-GB" sz="1700" b="1" dirty="0"/>
              <a:t>P&amp;L gain when ‘own credit’ deteriorates</a:t>
            </a:r>
            <a:r>
              <a:rPr lang="en-GB" sz="1700" dirty="0"/>
              <a:t>, loss when it improves</a:t>
            </a:r>
          </a:p>
          <a:p>
            <a:r>
              <a:rPr lang="en-GB" sz="1700" b="1" i="1" dirty="0"/>
              <a:t>Required</a:t>
            </a:r>
            <a:r>
              <a:rPr lang="en-GB" sz="1700" b="1" dirty="0"/>
              <a:t> by IFRS 9 </a:t>
            </a:r>
            <a:r>
              <a:rPr lang="en-GB" sz="1700" dirty="0"/>
              <a:t>for liabilities under the FVO</a:t>
            </a:r>
            <a:endParaRPr lang="en-GB" sz="1700" b="1" dirty="0"/>
          </a:p>
          <a:p>
            <a:r>
              <a:rPr lang="en-GB" sz="1700" b="1" dirty="0"/>
              <a:t>IFRS 9 </a:t>
            </a:r>
            <a:r>
              <a:rPr lang="en-GB" sz="1700" dirty="0"/>
              <a:t>allows the ‘own credit’ requirements to be early applied in isolation</a:t>
            </a:r>
          </a:p>
          <a:p>
            <a:endParaRPr lang="en-US" sz="1700" dirty="0"/>
          </a:p>
          <a:p>
            <a:endParaRPr lang="en-GB" sz="1700" dirty="0"/>
          </a:p>
        </p:txBody>
      </p:sp>
      <p:sp>
        <p:nvSpPr>
          <p:cNvPr id="9" name="Rounded Rectangle 8"/>
          <p:cNvSpPr/>
          <p:nvPr/>
        </p:nvSpPr>
        <p:spPr bwMode="gray">
          <a:xfrm>
            <a:off x="622939" y="4029912"/>
            <a:ext cx="7776864" cy="540060"/>
          </a:xfrm>
          <a:prstGeom prst="roundRect">
            <a:avLst/>
          </a:prstGeom>
          <a:solidFill>
            <a:schemeClr val="accent1"/>
          </a:solidFill>
          <a:ln>
            <a:noFill/>
          </a:ln>
          <a:effectLst/>
          <a:extLst/>
        </p:spPr>
        <p:txBody>
          <a:bodyPr wrap="square" lIns="77925" tIns="38963" rIns="77925" bIns="38963" rtlCol="0" anchor="ctr"/>
          <a:lstStyle/>
          <a:p>
            <a:pPr marL="462681" marR="460516" lvl="1" algn="ctr">
              <a:tabLst>
                <a:tab pos="537359" algn="l"/>
              </a:tabLst>
            </a:pPr>
            <a:r>
              <a:rPr lang="en-GB" sz="1900" dirty="0">
                <a:solidFill>
                  <a:schemeClr val="bg1"/>
                </a:solidFill>
              </a:rPr>
              <a:t>Treatment of financial liabilities is carried forward from IAS 39 essentially unchanged</a:t>
            </a:r>
          </a:p>
        </p:txBody>
      </p:sp>
    </p:spTree>
    <p:extLst>
      <p:ext uri="{BB962C8B-B14F-4D97-AF65-F5344CB8AC3E}">
        <p14:creationId xmlns:p14="http://schemas.microsoft.com/office/powerpoint/2010/main" val="42541126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49147" y="1653657"/>
            <a:ext cx="7612329" cy="1463278"/>
          </a:xfrm>
        </p:spPr>
        <p:txBody>
          <a:bodyPr/>
          <a:lstStyle/>
          <a:p>
            <a:r>
              <a:rPr lang="en-GB" dirty="0" smtClean="0"/>
              <a:t>Impairment</a:t>
            </a:r>
          </a:p>
        </p:txBody>
      </p:sp>
    </p:spTree>
    <p:extLst>
      <p:ext uri="{BB962C8B-B14F-4D97-AF65-F5344CB8AC3E}">
        <p14:creationId xmlns:p14="http://schemas.microsoft.com/office/powerpoint/2010/main" val="1997234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xfrm>
            <a:off x="7895503" y="538162"/>
            <a:ext cx="631581" cy="147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633142" indent="-243516" eaLnBrk="0" hangingPunct="0">
              <a:defRPr>
                <a:solidFill>
                  <a:schemeClr val="tx1"/>
                </a:solidFill>
                <a:latin typeface="Arial" charset="0"/>
                <a:cs typeface="Arial" charset="0"/>
              </a:defRPr>
            </a:lvl2pPr>
            <a:lvl3pPr marL="974065" indent="-194813" eaLnBrk="0" hangingPunct="0">
              <a:defRPr>
                <a:solidFill>
                  <a:schemeClr val="tx1"/>
                </a:solidFill>
                <a:latin typeface="Arial" charset="0"/>
                <a:cs typeface="Arial" charset="0"/>
              </a:defRPr>
            </a:lvl3pPr>
            <a:lvl4pPr marL="1363690" indent="-194813" eaLnBrk="0" hangingPunct="0">
              <a:defRPr>
                <a:solidFill>
                  <a:schemeClr val="tx1"/>
                </a:solidFill>
                <a:latin typeface="Arial" charset="0"/>
                <a:cs typeface="Arial" charset="0"/>
              </a:defRPr>
            </a:lvl4pPr>
            <a:lvl5pPr marL="1753316" indent="-194813" eaLnBrk="0" hangingPunct="0">
              <a:defRPr>
                <a:solidFill>
                  <a:schemeClr val="tx1"/>
                </a:solidFill>
                <a:latin typeface="Arial" charset="0"/>
                <a:cs typeface="Arial" charset="0"/>
              </a:defRPr>
            </a:lvl5pPr>
            <a:lvl6pPr marL="2142942" indent="-194813" eaLnBrk="0" fontAlgn="base" hangingPunct="0">
              <a:spcBef>
                <a:spcPct val="0"/>
              </a:spcBef>
              <a:spcAft>
                <a:spcPct val="0"/>
              </a:spcAft>
              <a:defRPr>
                <a:solidFill>
                  <a:schemeClr val="tx1"/>
                </a:solidFill>
                <a:latin typeface="Arial" charset="0"/>
                <a:cs typeface="Arial" charset="0"/>
              </a:defRPr>
            </a:lvl6pPr>
            <a:lvl7pPr marL="2532568" indent="-194813" eaLnBrk="0" fontAlgn="base" hangingPunct="0">
              <a:spcBef>
                <a:spcPct val="0"/>
              </a:spcBef>
              <a:spcAft>
                <a:spcPct val="0"/>
              </a:spcAft>
              <a:defRPr>
                <a:solidFill>
                  <a:schemeClr val="tx1"/>
                </a:solidFill>
                <a:latin typeface="Arial" charset="0"/>
                <a:cs typeface="Arial" charset="0"/>
              </a:defRPr>
            </a:lvl7pPr>
            <a:lvl8pPr marL="2922194" indent="-194813" eaLnBrk="0" fontAlgn="base" hangingPunct="0">
              <a:spcBef>
                <a:spcPct val="0"/>
              </a:spcBef>
              <a:spcAft>
                <a:spcPct val="0"/>
              </a:spcAft>
              <a:defRPr>
                <a:solidFill>
                  <a:schemeClr val="tx1"/>
                </a:solidFill>
                <a:latin typeface="Arial" charset="0"/>
                <a:cs typeface="Arial" charset="0"/>
              </a:defRPr>
            </a:lvl8pPr>
            <a:lvl9pPr marL="3311820" indent="-194813" eaLnBrk="0" fontAlgn="base" hangingPunct="0">
              <a:spcBef>
                <a:spcPct val="0"/>
              </a:spcBef>
              <a:spcAft>
                <a:spcPct val="0"/>
              </a:spcAft>
              <a:defRPr>
                <a:solidFill>
                  <a:schemeClr val="tx1"/>
                </a:solidFill>
                <a:latin typeface="Arial" charset="0"/>
                <a:cs typeface="Arial" charset="0"/>
              </a:defRPr>
            </a:lvl9pPr>
          </a:lstStyle>
          <a:p>
            <a:pPr eaLnBrk="1" hangingPunct="1"/>
            <a:fld id="{3C157A76-F058-4813-89ED-565292D5A330}" type="slidenum">
              <a:rPr lang="en-GB" smtClean="0">
                <a:solidFill>
                  <a:srgbClr val="FFFFFF"/>
                </a:solidFill>
              </a:rPr>
              <a:pPr eaLnBrk="1" hangingPunct="1"/>
              <a:t>9</a:t>
            </a:fld>
            <a:endParaRPr lang="en-GB" dirty="0" smtClean="0">
              <a:solidFill>
                <a:srgbClr val="FFFFFF"/>
              </a:solidFill>
            </a:endParaRPr>
          </a:p>
        </p:txBody>
      </p:sp>
      <p:sp>
        <p:nvSpPr>
          <p:cNvPr id="2" name="Rectangle 1"/>
          <p:cNvSpPr/>
          <p:nvPr/>
        </p:nvSpPr>
        <p:spPr bwMode="gray">
          <a:xfrm>
            <a:off x="462996" y="1984653"/>
            <a:ext cx="8213460" cy="648072"/>
          </a:xfrm>
          <a:prstGeom prst="rect">
            <a:avLst/>
          </a:prstGeom>
          <a:solidFill>
            <a:schemeClr val="bg2"/>
          </a:solidFill>
          <a:ln>
            <a:solidFill>
              <a:schemeClr val="bg2"/>
            </a:solidFill>
          </a:ln>
          <a:effectLst/>
          <a:extLst/>
        </p:spPr>
        <p:txBody>
          <a:bodyPr wrap="square" lIns="77925" tIns="38963" rIns="77925" bIns="38963" rtlCol="0" anchor="ctr"/>
          <a:lstStyle/>
          <a:p>
            <a:pPr algn="ctr" fontAlgn="auto">
              <a:spcBef>
                <a:spcPts val="0"/>
              </a:spcBef>
              <a:spcAft>
                <a:spcPts val="0"/>
              </a:spcAft>
            </a:pPr>
            <a:endParaRPr lang="en-GB" b="1" dirty="0">
              <a:solidFill>
                <a:srgbClr val="FFFFFF"/>
              </a:solidFill>
              <a:latin typeface="Arial"/>
            </a:endParaRPr>
          </a:p>
        </p:txBody>
      </p:sp>
      <p:sp>
        <p:nvSpPr>
          <p:cNvPr id="6" name="TextBox 5"/>
          <p:cNvSpPr txBox="1"/>
          <p:nvPr/>
        </p:nvSpPr>
        <p:spPr>
          <a:xfrm>
            <a:off x="2240780" y="1011027"/>
            <a:ext cx="4530364" cy="309519"/>
          </a:xfrm>
          <a:prstGeom prst="rect">
            <a:avLst/>
          </a:prstGeom>
          <a:noFill/>
        </p:spPr>
        <p:txBody>
          <a:bodyPr wrap="none" lIns="77925" tIns="38963" rIns="77925" bIns="38963" rtlCol="0">
            <a:spAutoFit/>
          </a:bodyPr>
          <a:lstStyle/>
          <a:p>
            <a:pPr fontAlgn="auto">
              <a:spcBef>
                <a:spcPts val="0"/>
              </a:spcBef>
              <a:spcAft>
                <a:spcPts val="0"/>
              </a:spcAft>
            </a:pPr>
            <a:r>
              <a:rPr lang="en-GB" sz="1500" b="1" dirty="0">
                <a:solidFill>
                  <a:srgbClr val="5F6062"/>
                </a:solidFill>
                <a:latin typeface="Arial"/>
              </a:rPr>
              <a:t>Change in credit quality since initial recognition</a:t>
            </a:r>
          </a:p>
        </p:txBody>
      </p:sp>
      <p:sp>
        <p:nvSpPr>
          <p:cNvPr id="11" name="Rectangle 10"/>
          <p:cNvSpPr/>
          <p:nvPr/>
        </p:nvSpPr>
        <p:spPr bwMode="gray">
          <a:xfrm>
            <a:off x="462996" y="3017736"/>
            <a:ext cx="8213460" cy="641103"/>
          </a:xfrm>
          <a:prstGeom prst="rect">
            <a:avLst/>
          </a:prstGeom>
          <a:solidFill>
            <a:schemeClr val="accent1"/>
          </a:solidFill>
          <a:ln w="9525">
            <a:solidFill>
              <a:schemeClr val="accent5">
                <a:lumMod val="75000"/>
              </a:schemeClr>
            </a:solidFill>
            <a:miter lim="800000"/>
            <a:headEnd/>
            <a:tailEnd/>
          </a:ln>
          <a:effectLst/>
          <a:extLst/>
        </p:spPr>
        <p:txBody>
          <a:bodyPr wrap="square" lIns="77925" tIns="38963" rIns="77925" bIns="38963" rtlCol="0" anchor="ctr"/>
          <a:lstStyle/>
          <a:p>
            <a:pPr algn="ctr" fontAlgn="auto">
              <a:spcBef>
                <a:spcPts val="0"/>
              </a:spcBef>
              <a:spcAft>
                <a:spcPts val="0"/>
              </a:spcAft>
            </a:pPr>
            <a:endParaRPr lang="en-GB" b="1" dirty="0">
              <a:solidFill>
                <a:srgbClr val="FFFFFF"/>
              </a:solidFill>
              <a:latin typeface="Arial"/>
            </a:endParaRPr>
          </a:p>
        </p:txBody>
      </p:sp>
      <p:sp>
        <p:nvSpPr>
          <p:cNvPr id="12" name="TextBox 11"/>
          <p:cNvSpPr txBox="1"/>
          <p:nvPr/>
        </p:nvSpPr>
        <p:spPr>
          <a:xfrm>
            <a:off x="539553" y="2740737"/>
            <a:ext cx="1644959" cy="309519"/>
          </a:xfrm>
          <a:prstGeom prst="rect">
            <a:avLst/>
          </a:prstGeom>
          <a:noFill/>
        </p:spPr>
        <p:txBody>
          <a:bodyPr wrap="none" lIns="77925" tIns="38963" rIns="77925" bIns="38963" rtlCol="0">
            <a:spAutoFit/>
          </a:bodyPr>
          <a:lstStyle/>
          <a:p>
            <a:pPr fontAlgn="auto">
              <a:spcBef>
                <a:spcPts val="0"/>
              </a:spcBef>
              <a:spcAft>
                <a:spcPts val="0"/>
              </a:spcAft>
            </a:pPr>
            <a:r>
              <a:rPr lang="en-GB" sz="1500" b="1" dirty="0">
                <a:solidFill>
                  <a:srgbClr val="5F6062"/>
                </a:solidFill>
                <a:latin typeface="Arial"/>
              </a:rPr>
              <a:t>Interest revenue</a:t>
            </a:r>
          </a:p>
        </p:txBody>
      </p:sp>
      <p:cxnSp>
        <p:nvCxnSpPr>
          <p:cNvPr id="8" name="Straight Connector 7"/>
          <p:cNvCxnSpPr/>
          <p:nvPr/>
        </p:nvCxnSpPr>
        <p:spPr>
          <a:xfrm>
            <a:off x="3290601" y="1383618"/>
            <a:ext cx="0" cy="297033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98518" y="1383618"/>
            <a:ext cx="0" cy="297033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24794" y="3187177"/>
            <a:ext cx="1258635" cy="309519"/>
          </a:xfrm>
          <a:prstGeom prst="rect">
            <a:avLst/>
          </a:prstGeom>
          <a:noFill/>
        </p:spPr>
        <p:txBody>
          <a:bodyPr wrap="none" lIns="77925" tIns="38963" rIns="77925" bIns="38963" rtlCol="0">
            <a:spAutoFit/>
          </a:bodyPr>
          <a:lstStyle/>
          <a:p>
            <a:pPr fontAlgn="auto">
              <a:spcBef>
                <a:spcPts val="0"/>
              </a:spcBef>
              <a:spcAft>
                <a:spcPts val="0"/>
              </a:spcAft>
            </a:pPr>
            <a:r>
              <a:rPr lang="en-GB" sz="1500" b="1" dirty="0">
                <a:solidFill>
                  <a:srgbClr val="FFFFFF"/>
                </a:solidFill>
                <a:latin typeface="Arial"/>
              </a:rPr>
              <a:t>Gross basis</a:t>
            </a:r>
          </a:p>
        </p:txBody>
      </p:sp>
      <p:sp>
        <p:nvSpPr>
          <p:cNvPr id="22" name="TextBox 21"/>
          <p:cNvSpPr txBox="1"/>
          <p:nvPr/>
        </p:nvSpPr>
        <p:spPr>
          <a:xfrm>
            <a:off x="3936272" y="3187177"/>
            <a:ext cx="1258635" cy="309519"/>
          </a:xfrm>
          <a:prstGeom prst="rect">
            <a:avLst/>
          </a:prstGeom>
          <a:noFill/>
        </p:spPr>
        <p:txBody>
          <a:bodyPr wrap="none" lIns="77925" tIns="38963" rIns="77925" bIns="38963" rtlCol="0">
            <a:spAutoFit/>
          </a:bodyPr>
          <a:lstStyle/>
          <a:p>
            <a:pPr fontAlgn="auto">
              <a:spcBef>
                <a:spcPts val="0"/>
              </a:spcBef>
              <a:spcAft>
                <a:spcPts val="0"/>
              </a:spcAft>
            </a:pPr>
            <a:r>
              <a:rPr lang="en-GB" sz="1500" b="1" dirty="0">
                <a:solidFill>
                  <a:srgbClr val="FFFFFF"/>
                </a:solidFill>
                <a:latin typeface="Arial"/>
              </a:rPr>
              <a:t>Gross basis</a:t>
            </a:r>
          </a:p>
        </p:txBody>
      </p:sp>
      <p:sp>
        <p:nvSpPr>
          <p:cNvPr id="23" name="TextBox 22"/>
          <p:cNvSpPr txBox="1"/>
          <p:nvPr/>
        </p:nvSpPr>
        <p:spPr>
          <a:xfrm>
            <a:off x="6598231" y="3187177"/>
            <a:ext cx="1013376" cy="309519"/>
          </a:xfrm>
          <a:prstGeom prst="rect">
            <a:avLst/>
          </a:prstGeom>
          <a:noFill/>
        </p:spPr>
        <p:txBody>
          <a:bodyPr wrap="none" lIns="77925" tIns="38963" rIns="77925" bIns="38963" rtlCol="0">
            <a:spAutoFit/>
          </a:bodyPr>
          <a:lstStyle/>
          <a:p>
            <a:pPr fontAlgn="auto">
              <a:spcBef>
                <a:spcPts val="0"/>
              </a:spcBef>
              <a:spcAft>
                <a:spcPts val="0"/>
              </a:spcAft>
            </a:pPr>
            <a:r>
              <a:rPr lang="en-GB" sz="1500" b="1" dirty="0">
                <a:solidFill>
                  <a:srgbClr val="FFFFFF"/>
                </a:solidFill>
                <a:latin typeface="Arial"/>
              </a:rPr>
              <a:t>Net basis</a:t>
            </a:r>
          </a:p>
        </p:txBody>
      </p:sp>
      <p:sp>
        <p:nvSpPr>
          <p:cNvPr id="32" name="TextBox 31"/>
          <p:cNvSpPr txBox="1"/>
          <p:nvPr/>
        </p:nvSpPr>
        <p:spPr>
          <a:xfrm>
            <a:off x="1171324" y="3975122"/>
            <a:ext cx="1289092" cy="540352"/>
          </a:xfrm>
          <a:prstGeom prst="rect">
            <a:avLst/>
          </a:prstGeom>
          <a:noFill/>
        </p:spPr>
        <p:txBody>
          <a:bodyPr wrap="none" lIns="77925" tIns="38963" rIns="77925" bIns="38963" rtlCol="0">
            <a:spAutoFit/>
          </a:bodyPr>
          <a:lstStyle/>
          <a:p>
            <a:pPr algn="ctr" fontAlgn="auto">
              <a:spcBef>
                <a:spcPts val="0"/>
              </a:spcBef>
              <a:spcAft>
                <a:spcPts val="0"/>
              </a:spcAft>
            </a:pPr>
            <a:r>
              <a:rPr lang="en-GB" sz="1500" b="1" dirty="0">
                <a:solidFill>
                  <a:srgbClr val="5F6062"/>
                </a:solidFill>
                <a:latin typeface="Arial"/>
              </a:rPr>
              <a:t>Stage 1</a:t>
            </a:r>
          </a:p>
          <a:p>
            <a:pPr algn="ctr" fontAlgn="auto">
              <a:spcBef>
                <a:spcPts val="0"/>
              </a:spcBef>
              <a:spcAft>
                <a:spcPts val="0"/>
              </a:spcAft>
            </a:pPr>
            <a:r>
              <a:rPr lang="en-GB" sz="1500" b="1" i="1" dirty="0">
                <a:solidFill>
                  <a:srgbClr val="5F6062"/>
                </a:solidFill>
                <a:latin typeface="Arial"/>
              </a:rPr>
              <a:t>‘Performing’</a:t>
            </a:r>
          </a:p>
        </p:txBody>
      </p:sp>
      <p:sp>
        <p:nvSpPr>
          <p:cNvPr id="33" name="TextBox 32"/>
          <p:cNvSpPr txBox="1"/>
          <p:nvPr/>
        </p:nvSpPr>
        <p:spPr>
          <a:xfrm>
            <a:off x="3664630" y="3975911"/>
            <a:ext cx="1898233" cy="540352"/>
          </a:xfrm>
          <a:prstGeom prst="rect">
            <a:avLst/>
          </a:prstGeom>
          <a:noFill/>
        </p:spPr>
        <p:txBody>
          <a:bodyPr wrap="none" lIns="77925" tIns="38963" rIns="77925" bIns="38963" rtlCol="0">
            <a:spAutoFit/>
          </a:bodyPr>
          <a:lstStyle/>
          <a:p>
            <a:pPr algn="ctr" fontAlgn="auto">
              <a:spcBef>
                <a:spcPts val="0"/>
              </a:spcBef>
              <a:spcAft>
                <a:spcPts val="0"/>
              </a:spcAft>
            </a:pPr>
            <a:r>
              <a:rPr lang="en-GB" sz="1500" b="1" dirty="0">
                <a:solidFill>
                  <a:srgbClr val="5F6062"/>
                </a:solidFill>
                <a:latin typeface="Arial"/>
              </a:rPr>
              <a:t>Stage 2</a:t>
            </a:r>
          </a:p>
          <a:p>
            <a:pPr algn="ctr" fontAlgn="auto">
              <a:spcBef>
                <a:spcPts val="0"/>
              </a:spcBef>
              <a:spcAft>
                <a:spcPts val="0"/>
              </a:spcAft>
            </a:pPr>
            <a:r>
              <a:rPr lang="en-GB" sz="1500" b="1" i="1" dirty="0">
                <a:solidFill>
                  <a:srgbClr val="5F6062"/>
                </a:solidFill>
                <a:latin typeface="Arial"/>
              </a:rPr>
              <a:t>‘Under-performing’</a:t>
            </a:r>
          </a:p>
        </p:txBody>
      </p:sp>
      <p:sp>
        <p:nvSpPr>
          <p:cNvPr id="34" name="TextBox 33"/>
          <p:cNvSpPr txBox="1"/>
          <p:nvPr/>
        </p:nvSpPr>
        <p:spPr>
          <a:xfrm>
            <a:off x="6363591" y="3975122"/>
            <a:ext cx="1715491" cy="540352"/>
          </a:xfrm>
          <a:prstGeom prst="rect">
            <a:avLst/>
          </a:prstGeom>
          <a:noFill/>
        </p:spPr>
        <p:txBody>
          <a:bodyPr wrap="none" lIns="77925" tIns="38963" rIns="77925" bIns="38963" rtlCol="0">
            <a:spAutoFit/>
          </a:bodyPr>
          <a:lstStyle/>
          <a:p>
            <a:pPr algn="ctr" fontAlgn="auto">
              <a:spcBef>
                <a:spcPts val="0"/>
              </a:spcBef>
              <a:spcAft>
                <a:spcPts val="0"/>
              </a:spcAft>
            </a:pPr>
            <a:r>
              <a:rPr lang="en-GB" sz="1500" b="1" dirty="0">
                <a:solidFill>
                  <a:srgbClr val="5F6062"/>
                </a:solidFill>
                <a:latin typeface="Arial"/>
              </a:rPr>
              <a:t>Stage 3</a:t>
            </a:r>
          </a:p>
          <a:p>
            <a:pPr algn="ctr" fontAlgn="auto">
              <a:spcBef>
                <a:spcPts val="0"/>
              </a:spcBef>
              <a:spcAft>
                <a:spcPts val="0"/>
              </a:spcAft>
            </a:pPr>
            <a:r>
              <a:rPr lang="en-GB" sz="1500" b="1" i="1" dirty="0">
                <a:solidFill>
                  <a:srgbClr val="5F6062"/>
                </a:solidFill>
                <a:latin typeface="Arial"/>
              </a:rPr>
              <a:t>‘Non-performing’</a:t>
            </a:r>
          </a:p>
        </p:txBody>
      </p:sp>
      <p:cxnSp>
        <p:nvCxnSpPr>
          <p:cNvPr id="24" name="Straight Arrow Connector 23"/>
          <p:cNvCxnSpPr/>
          <p:nvPr/>
        </p:nvCxnSpPr>
        <p:spPr>
          <a:xfrm>
            <a:off x="650334" y="1329612"/>
            <a:ext cx="7843333" cy="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7421" y="1491633"/>
            <a:ext cx="2487605" cy="540352"/>
          </a:xfrm>
          <a:prstGeom prst="rect">
            <a:avLst/>
          </a:prstGeom>
          <a:noFill/>
        </p:spPr>
        <p:txBody>
          <a:bodyPr wrap="square" lIns="77925" tIns="38963" rIns="77925" bIns="38963" rtlCol="0">
            <a:spAutoFit/>
          </a:bodyPr>
          <a:lstStyle/>
          <a:p>
            <a:pPr fontAlgn="auto">
              <a:spcBef>
                <a:spcPts val="0"/>
              </a:spcBef>
              <a:spcAft>
                <a:spcPts val="0"/>
              </a:spcAft>
            </a:pPr>
            <a:r>
              <a:rPr lang="en-GB" sz="1500" b="1" dirty="0">
                <a:solidFill>
                  <a:srgbClr val="5F6062"/>
                </a:solidFill>
                <a:latin typeface="Arial"/>
              </a:rPr>
              <a:t>Expected credit losses (‘ECL’) recognised</a:t>
            </a:r>
          </a:p>
        </p:txBody>
      </p:sp>
      <p:sp>
        <p:nvSpPr>
          <p:cNvPr id="26" name="TextBox 25"/>
          <p:cNvSpPr txBox="1"/>
          <p:nvPr/>
        </p:nvSpPr>
        <p:spPr>
          <a:xfrm>
            <a:off x="1119208" y="2181731"/>
            <a:ext cx="1370846" cy="294131"/>
          </a:xfrm>
          <a:prstGeom prst="rect">
            <a:avLst/>
          </a:prstGeom>
          <a:noFill/>
        </p:spPr>
        <p:txBody>
          <a:bodyPr wrap="none" lIns="77925" tIns="38963" rIns="77925" bIns="38963" rtlCol="0">
            <a:spAutoFit/>
          </a:bodyPr>
          <a:lstStyle/>
          <a:p>
            <a:pPr fontAlgn="auto">
              <a:spcBef>
                <a:spcPts val="0"/>
              </a:spcBef>
              <a:spcAft>
                <a:spcPts val="0"/>
              </a:spcAft>
            </a:pPr>
            <a:r>
              <a:rPr lang="en-GB" sz="1400" b="1" dirty="0">
                <a:solidFill>
                  <a:srgbClr val="FFFFFF"/>
                </a:solidFill>
                <a:latin typeface="Arial"/>
              </a:rPr>
              <a:t>12-month ECL</a:t>
            </a:r>
          </a:p>
        </p:txBody>
      </p:sp>
      <p:sp>
        <p:nvSpPr>
          <p:cNvPr id="28" name="TextBox 27"/>
          <p:cNvSpPr txBox="1"/>
          <p:nvPr/>
        </p:nvSpPr>
        <p:spPr>
          <a:xfrm>
            <a:off x="3974095" y="2181731"/>
            <a:ext cx="1252223" cy="294131"/>
          </a:xfrm>
          <a:prstGeom prst="rect">
            <a:avLst/>
          </a:prstGeom>
          <a:noFill/>
        </p:spPr>
        <p:txBody>
          <a:bodyPr wrap="none" lIns="77925" tIns="38963" rIns="77925" bIns="38963" rtlCol="0">
            <a:spAutoFit/>
          </a:bodyPr>
          <a:lstStyle/>
          <a:p>
            <a:pPr fontAlgn="auto">
              <a:spcBef>
                <a:spcPts val="0"/>
              </a:spcBef>
              <a:spcAft>
                <a:spcPts val="0"/>
              </a:spcAft>
            </a:pPr>
            <a:r>
              <a:rPr lang="en-GB" sz="1400" b="1" dirty="0">
                <a:solidFill>
                  <a:srgbClr val="FFFFFF"/>
                </a:solidFill>
                <a:latin typeface="Arial"/>
              </a:rPr>
              <a:t>Lifetime ECL</a:t>
            </a:r>
          </a:p>
        </p:txBody>
      </p:sp>
      <p:sp>
        <p:nvSpPr>
          <p:cNvPr id="29" name="TextBox 28"/>
          <p:cNvSpPr txBox="1"/>
          <p:nvPr/>
        </p:nvSpPr>
        <p:spPr>
          <a:xfrm>
            <a:off x="6635313" y="2181731"/>
            <a:ext cx="1252223" cy="294131"/>
          </a:xfrm>
          <a:prstGeom prst="rect">
            <a:avLst/>
          </a:prstGeom>
          <a:noFill/>
        </p:spPr>
        <p:txBody>
          <a:bodyPr wrap="none" lIns="77925" tIns="38963" rIns="77925" bIns="38963" rtlCol="0">
            <a:spAutoFit/>
          </a:bodyPr>
          <a:lstStyle/>
          <a:p>
            <a:pPr fontAlgn="auto">
              <a:spcBef>
                <a:spcPts val="0"/>
              </a:spcBef>
              <a:spcAft>
                <a:spcPts val="0"/>
              </a:spcAft>
            </a:pPr>
            <a:r>
              <a:rPr lang="en-GB" sz="1400" b="1" dirty="0">
                <a:solidFill>
                  <a:srgbClr val="FFFFFF"/>
                </a:solidFill>
                <a:latin typeface="Arial"/>
              </a:rPr>
              <a:t>Lifetime ECL</a:t>
            </a:r>
          </a:p>
        </p:txBody>
      </p:sp>
      <p:sp>
        <p:nvSpPr>
          <p:cNvPr id="3" name="Title 2"/>
          <p:cNvSpPr>
            <a:spLocks noGrp="1"/>
          </p:cNvSpPr>
          <p:nvPr>
            <p:ph type="title"/>
          </p:nvPr>
        </p:nvSpPr>
        <p:spPr/>
        <p:txBody>
          <a:bodyPr/>
          <a:lstStyle/>
          <a:p>
            <a:r>
              <a:rPr lang="en-GB" dirty="0" smtClean="0"/>
              <a:t>Overview of the requirements</a:t>
            </a:r>
            <a:endParaRPr lang="en-GB" dirty="0"/>
          </a:p>
        </p:txBody>
      </p:sp>
    </p:spTree>
    <p:extLst>
      <p:ext uri="{BB962C8B-B14F-4D97-AF65-F5344CB8AC3E}">
        <p14:creationId xmlns:p14="http://schemas.microsoft.com/office/powerpoint/2010/main" val="206594258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revised_cover_2013">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 point webcast -v2">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txDef>
      <a:spPr>
        <a:noFill/>
      </a:spPr>
      <a:bodyPr wrap="none" rtlCol="0">
        <a:spAutoFit/>
      </a:bodyPr>
      <a:lstStyle>
        <a:defPPr>
          <a:defRPr dirty="0" smtClean="0">
            <a:solidFill>
              <a:schemeClr val="bg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 point webcast -v2">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txDef>
      <a:spPr>
        <a:noFill/>
      </a:spPr>
      <a:bodyPr wrap="none" rtlCol="0">
        <a:spAutoFit/>
      </a:bodyPr>
      <a:lstStyle>
        <a:defPPr>
          <a:defRPr dirty="0" smtClean="0">
            <a:solidFill>
              <a:schemeClr val="bg1"/>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revised_cover_2013</Template>
  <TotalTime>34462</TotalTime>
  <Words>3883</Words>
  <Application>Microsoft Office PowerPoint</Application>
  <PresentationFormat>On-screen Show (16:9)</PresentationFormat>
  <Paragraphs>241</Paragraphs>
  <Slides>18</Slides>
  <Notes>18</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revised_cover_2013</vt:lpstr>
      <vt:lpstr>Power point webcast -v2</vt:lpstr>
      <vt:lpstr>1_Power point webcast -v2</vt:lpstr>
      <vt:lpstr>IFRS 9 Financial Instruments</vt:lpstr>
      <vt:lpstr>Finalisation of the IASB’s response to the global financial crisis</vt:lpstr>
      <vt:lpstr>Classification and measurement</vt:lpstr>
      <vt:lpstr>The IFRS 9 classification model for assets</vt:lpstr>
      <vt:lpstr>Clarification to business model</vt:lpstr>
      <vt:lpstr>Clarifications to cash flow characteristics</vt:lpstr>
      <vt:lpstr>Financial liabilities – ‘own credit’  designated under fair value option (FVO)</vt:lpstr>
      <vt:lpstr>Impairment</vt:lpstr>
      <vt:lpstr>Overview of the requirements</vt:lpstr>
      <vt:lpstr>Scope of the impairment requirements</vt:lpstr>
      <vt:lpstr>Financial assets measured at FVOCI</vt:lpstr>
      <vt:lpstr>Key clarifications</vt:lpstr>
      <vt:lpstr>Disclosures</vt:lpstr>
      <vt:lpstr>Hedge accounting</vt:lpstr>
      <vt:lpstr>A better link between accounting and risk management</vt:lpstr>
      <vt:lpstr>Project doesn’t address macro hedging</vt:lpstr>
      <vt:lpstr>Implementation of IFRS 9</vt:lpstr>
      <vt:lpstr>Questions and comments</vt:lpstr>
    </vt:vector>
  </TitlesOfParts>
  <Company>IFRS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divider screen title</dc:title>
  <dc:creator>Tiernan Ketchum</dc:creator>
  <cp:lastModifiedBy>Wiesner Riana</cp:lastModifiedBy>
  <cp:revision>354</cp:revision>
  <cp:lastPrinted>2014-04-03T14:13:44Z</cp:lastPrinted>
  <dcterms:created xsi:type="dcterms:W3CDTF">2013-04-11T15:50:17Z</dcterms:created>
  <dcterms:modified xsi:type="dcterms:W3CDTF">2014-07-28T16:03:10Z</dcterms:modified>
</cp:coreProperties>
</file>